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xmlns="">
        <p15:guide id="1" pos="3840">
          <p15:clr>
            <a:srgbClr val="A4A3A4"/>
          </p15:clr>
        </p15:guide>
        <p15:guide id="2" orient="horz" pos="216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1" roundtripDataSignature="AMtx7mhWev4s6KktY1lhwpl9/AX6sPzw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1B4EC079-A892-490A-B9D0-213688B1F280}">
  <a:tblStyle styleId="{1B4EC079-A892-490A-B9D0-213688B1F280}"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9EFF7"/>
          </a:solidFill>
        </a:fill>
      </a:tcStyle>
    </a:wholeTbl>
    <a:band1H>
      <a:tcTxStyle/>
      <a:tcStyle>
        <a:tcBdr/>
        <a:fill>
          <a:solidFill>
            <a:srgbClr val="D0DEEF"/>
          </a:solidFill>
        </a:fill>
      </a:tcStyle>
    </a:band1H>
    <a:band2H>
      <a:tcTxStyle/>
      <a:tcStyle>
        <a:tcBdr/>
      </a:tcStyle>
    </a:band2H>
    <a:band1V>
      <a:tcTxStyle/>
      <a:tcStyle>
        <a:tcBdr/>
        <a:fill>
          <a:solidFill>
            <a:srgbClr val="D0DEEF"/>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75" d="100"/>
          <a:sy n="75" d="100"/>
        </p:scale>
        <p:origin x="-1224" y="-678"/>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slide" Target="slides/slide2.xml"/><Relationship Id="rId21"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NDHU REKHA UMESH" userId="f00ad8a44407b84f" providerId="LiveId" clId="{27F9A621-AF69-41DA-99BB-DAF83464077E}"/>
    <pc:docChg chg="modSld">
      <pc:chgData name="INDHU REKHA UMESH" userId="f00ad8a44407b84f" providerId="LiveId" clId="{27F9A621-AF69-41DA-99BB-DAF83464077E}" dt="2022-02-17T11:25:31.030" v="173" actId="113"/>
      <pc:docMkLst>
        <pc:docMk/>
      </pc:docMkLst>
      <pc:sldChg chg="modSp mod">
        <pc:chgData name="INDHU REKHA UMESH" userId="f00ad8a44407b84f" providerId="LiveId" clId="{27F9A621-AF69-41DA-99BB-DAF83464077E}" dt="2022-02-17T11:20:32.726" v="19" actId="113"/>
        <pc:sldMkLst>
          <pc:docMk/>
          <pc:sldMk cId="0" sldId="258"/>
        </pc:sldMkLst>
        <pc:spChg chg="mod">
          <ac:chgData name="INDHU REKHA UMESH" userId="f00ad8a44407b84f" providerId="LiveId" clId="{27F9A621-AF69-41DA-99BB-DAF83464077E}" dt="2022-02-17T11:20:32.726" v="19" actId="113"/>
          <ac:spMkLst>
            <pc:docMk/>
            <pc:sldMk cId="0" sldId="258"/>
            <ac:spMk id="145" creationId="{00000000-0000-0000-0000-000000000000}"/>
          </ac:spMkLst>
        </pc:spChg>
      </pc:sldChg>
      <pc:sldChg chg="modSp mod">
        <pc:chgData name="INDHU REKHA UMESH" userId="f00ad8a44407b84f" providerId="LiveId" clId="{27F9A621-AF69-41DA-99BB-DAF83464077E}" dt="2022-02-17T11:18:59.187" v="0" actId="113"/>
        <pc:sldMkLst>
          <pc:docMk/>
          <pc:sldMk cId="0" sldId="259"/>
        </pc:sldMkLst>
        <pc:spChg chg="mod">
          <ac:chgData name="INDHU REKHA UMESH" userId="f00ad8a44407b84f" providerId="LiveId" clId="{27F9A621-AF69-41DA-99BB-DAF83464077E}" dt="2022-02-17T11:18:59.187" v="0" actId="113"/>
          <ac:spMkLst>
            <pc:docMk/>
            <pc:sldMk cId="0" sldId="259"/>
            <ac:spMk id="157" creationId="{00000000-0000-0000-0000-000000000000}"/>
          </ac:spMkLst>
        </pc:spChg>
      </pc:sldChg>
      <pc:sldChg chg="modSp mod">
        <pc:chgData name="INDHU REKHA UMESH" userId="f00ad8a44407b84f" providerId="LiveId" clId="{27F9A621-AF69-41DA-99BB-DAF83464077E}" dt="2022-02-17T11:21:31.597" v="20" actId="20577"/>
        <pc:sldMkLst>
          <pc:docMk/>
          <pc:sldMk cId="0" sldId="260"/>
        </pc:sldMkLst>
        <pc:spChg chg="mod">
          <ac:chgData name="INDHU REKHA UMESH" userId="f00ad8a44407b84f" providerId="LiveId" clId="{27F9A621-AF69-41DA-99BB-DAF83464077E}" dt="2022-02-17T11:21:31.597" v="20" actId="20577"/>
          <ac:spMkLst>
            <pc:docMk/>
            <pc:sldMk cId="0" sldId="260"/>
            <ac:spMk id="169" creationId="{00000000-0000-0000-0000-000000000000}"/>
          </ac:spMkLst>
        </pc:spChg>
      </pc:sldChg>
      <pc:sldChg chg="modSp mod">
        <pc:chgData name="INDHU REKHA UMESH" userId="f00ad8a44407b84f" providerId="LiveId" clId="{27F9A621-AF69-41DA-99BB-DAF83464077E}" dt="2022-02-17T11:22:39.116" v="67" actId="115"/>
        <pc:sldMkLst>
          <pc:docMk/>
          <pc:sldMk cId="0" sldId="261"/>
        </pc:sldMkLst>
        <pc:spChg chg="mod">
          <ac:chgData name="INDHU REKHA UMESH" userId="f00ad8a44407b84f" providerId="LiveId" clId="{27F9A621-AF69-41DA-99BB-DAF83464077E}" dt="2022-02-17T11:22:39.116" v="67" actId="115"/>
          <ac:spMkLst>
            <pc:docMk/>
            <pc:sldMk cId="0" sldId="261"/>
            <ac:spMk id="181" creationId="{00000000-0000-0000-0000-000000000000}"/>
          </ac:spMkLst>
        </pc:spChg>
      </pc:sldChg>
      <pc:sldChg chg="modSp mod">
        <pc:chgData name="INDHU REKHA UMESH" userId="f00ad8a44407b84f" providerId="LiveId" clId="{27F9A621-AF69-41DA-99BB-DAF83464077E}" dt="2022-02-17T11:25:19.563" v="172" actId="113"/>
        <pc:sldMkLst>
          <pc:docMk/>
          <pc:sldMk cId="0" sldId="262"/>
        </pc:sldMkLst>
        <pc:spChg chg="mod">
          <ac:chgData name="INDHU REKHA UMESH" userId="f00ad8a44407b84f" providerId="LiveId" clId="{27F9A621-AF69-41DA-99BB-DAF83464077E}" dt="2022-02-17T11:25:19.563" v="172" actId="113"/>
          <ac:spMkLst>
            <pc:docMk/>
            <pc:sldMk cId="0" sldId="262"/>
            <ac:spMk id="193" creationId="{00000000-0000-0000-0000-000000000000}"/>
          </ac:spMkLst>
        </pc:spChg>
        <pc:picChg chg="mod">
          <ac:chgData name="INDHU REKHA UMESH" userId="f00ad8a44407b84f" providerId="LiveId" clId="{27F9A621-AF69-41DA-99BB-DAF83464077E}" dt="2022-02-17T11:23:05.124" v="70" actId="1076"/>
          <ac:picMkLst>
            <pc:docMk/>
            <pc:sldMk cId="0" sldId="262"/>
            <ac:picMk id="194" creationId="{00000000-0000-0000-0000-000000000000}"/>
          </ac:picMkLst>
        </pc:picChg>
      </pc:sldChg>
      <pc:sldChg chg="modSp mod">
        <pc:chgData name="INDHU REKHA UMESH" userId="f00ad8a44407b84f" providerId="LiveId" clId="{27F9A621-AF69-41DA-99BB-DAF83464077E}" dt="2022-02-17T11:25:31.030" v="173" actId="113"/>
        <pc:sldMkLst>
          <pc:docMk/>
          <pc:sldMk cId="0" sldId="265"/>
        </pc:sldMkLst>
        <pc:spChg chg="mod">
          <ac:chgData name="INDHU REKHA UMESH" userId="f00ad8a44407b84f" providerId="LiveId" clId="{27F9A621-AF69-41DA-99BB-DAF83464077E}" dt="2022-02-17T11:25:31.030" v="173" actId="113"/>
          <ac:spMkLst>
            <pc:docMk/>
            <pc:sldMk cId="0" sldId="265"/>
            <ac:spMk id="23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4" name="Google Shape;22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6" name="Google Shape;23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8" name="Google Shape;248;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3" name="Google Shape;10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6" name="Google Shape;13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8" name="Google Shape;14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0" name="Google Shape;1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4" name="Google Shape;184;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7" name="Google Shape;1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 name="Google Shape;14;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
        <p:cNvGrpSpPr/>
        <p:nvPr/>
      </p:nvGrpSpPr>
      <p:grpSpPr>
        <a:xfrm>
          <a:off x="0" y="0"/>
          <a:ext cx="0" cy="0"/>
          <a:chOff x="0" y="0"/>
          <a:chExt cx="0" cy="0"/>
        </a:xfrm>
      </p:grpSpPr>
      <p:sp>
        <p:nvSpPr>
          <p:cNvPr id="24" name="Google Shape;24;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 name="Google Shape;25;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7" name="Google Shape;27;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9"/>
        <p:cNvGrpSpPr/>
        <p:nvPr/>
      </p:nvGrpSpPr>
      <p:grpSpPr>
        <a:xfrm>
          <a:off x="0" y="0"/>
          <a:ext cx="0" cy="0"/>
          <a:chOff x="0" y="0"/>
          <a:chExt cx="0" cy="0"/>
        </a:xfrm>
      </p:grpSpPr>
      <p:sp>
        <p:nvSpPr>
          <p:cNvPr id="30" name="Google Shape;30;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6"/>
        <p:cNvGrpSpPr/>
        <p:nvPr/>
      </p:nvGrpSpPr>
      <p:grpSpPr>
        <a:xfrm>
          <a:off x="0" y="0"/>
          <a:ext cx="0" cy="0"/>
          <a:chOff x="0" y="0"/>
          <a:chExt cx="0" cy="0"/>
        </a:xfrm>
      </p:grpSpPr>
      <p:sp>
        <p:nvSpPr>
          <p:cNvPr id="37" name="Google Shape;37;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 name="Google Shape;38;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9" name="Google Shape;39;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1" name="Google Shape;41;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5"/>
        <p:cNvGrpSpPr/>
        <p:nvPr/>
      </p:nvGrpSpPr>
      <p:grpSpPr>
        <a:xfrm>
          <a:off x="0" y="0"/>
          <a:ext cx="0" cy="0"/>
          <a:chOff x="0" y="0"/>
          <a:chExt cx="0" cy="0"/>
        </a:xfrm>
      </p:grpSpPr>
      <p:sp>
        <p:nvSpPr>
          <p:cNvPr id="46" name="Google Shape;46;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9" name="Google Shape;49;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 name="Google Shape;57;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 name="Google Shape;58;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24"/>
          <p:cNvSpPr>
            <a:spLocks noGrp="1"/>
          </p:cNvSpPr>
          <p:nvPr>
            <p:ph type="pic" idx="2"/>
          </p:nvPr>
        </p:nvSpPr>
        <p:spPr>
          <a:xfrm>
            <a:off x="5183188" y="987425"/>
            <a:ext cx="6172200" cy="4873625"/>
          </a:xfrm>
          <a:prstGeom prst="rect">
            <a:avLst/>
          </a:prstGeom>
          <a:noFill/>
          <a:ln>
            <a:noFill/>
          </a:ln>
        </p:spPr>
      </p:sp>
      <p:sp>
        <p:nvSpPr>
          <p:cNvPr id="64" name="Google Shape;64;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5" name="Google Shape;65;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 name="Google Shape;71;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 name="Google Shape;8;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IN"/>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8.jpeg"/><Relationship Id="rId4" Type="http://schemas.openxmlformats.org/officeDocument/2006/relationships/image" Target="../media/image2.jpeg"/><Relationship Id="rId9"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hyperlink" Target="https://www.who.int/news-room/fact-sheets/detail/health-care-waste" TargetMode="External"/><Relationship Id="rId3" Type="http://schemas.openxmlformats.org/officeDocument/2006/relationships/image" Target="../media/image2.jpeg"/><Relationship Id="rId7" Type="http://schemas.openxmlformats.org/officeDocument/2006/relationships/hyperlink" Target="https://www.who.int/news/item/15-03-2016-an-estimated-12-6-million-deaths-each-year-are-attributable-to-unhealthy-environments"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hyperlink" Target="https://timesofindia.indiatimes.com/india/in-30-years-india-tipped-to-double-the-amount-of-waste-it-generates/articleshow/74454382.cms" TargetMode="External"/><Relationship Id="rId5" Type="http://schemas.openxmlformats.org/officeDocument/2006/relationships/image" Target="../media/image9.png"/><Relationship Id="rId10" Type="http://schemas.openxmlformats.org/officeDocument/2006/relationships/hyperlink" Target="https://www.niti.gov.in/sites/default/files/2021-12/Waste-Wise-Cities.pdf" TargetMode="External"/><Relationship Id="rId4" Type="http://schemas.openxmlformats.org/officeDocument/2006/relationships/image" Target="../media/image1.png"/><Relationship Id="rId9" Type="http://schemas.openxmlformats.org/officeDocument/2006/relationships/hyperlink" Target="https://www.statista.com/topics/4983/waste-generation-worldwid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jpe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2.jpeg"/><Relationship Id="rId7"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20.jpeg"/><Relationship Id="rId4" Type="http://schemas.openxmlformats.org/officeDocument/2006/relationships/image" Target="../media/image1.png"/><Relationship Id="rId9"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title"/>
          </p:nvPr>
        </p:nvSpPr>
        <p:spPr>
          <a:xfrm>
            <a:off x="222069" y="117567"/>
            <a:ext cx="11782697" cy="15731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pic>
        <p:nvPicPr>
          <p:cNvPr id="85" name="Google Shape;85;p1"/>
          <p:cNvPicPr preferRelativeResize="0">
            <a:picLocks noGrp="1"/>
          </p:cNvPicPr>
          <p:nvPr>
            <p:ph type="body" idx="1"/>
          </p:nvPr>
        </p:nvPicPr>
        <p:blipFill rotWithShape="1">
          <a:blip r:embed="rId3">
            <a:alphaModFix/>
          </a:blip>
          <a:srcRect/>
          <a:stretch/>
        </p:blipFill>
        <p:spPr>
          <a:xfrm>
            <a:off x="4060796" y="-130628"/>
            <a:ext cx="4352945" cy="1985554"/>
          </a:xfrm>
          <a:prstGeom prst="rect">
            <a:avLst/>
          </a:prstGeom>
          <a:noFill/>
          <a:ln>
            <a:noFill/>
          </a:ln>
        </p:spPr>
      </p:pic>
      <p:pic>
        <p:nvPicPr>
          <p:cNvPr id="86" name="Google Shape;86;p1"/>
          <p:cNvPicPr preferRelativeResize="0"/>
          <p:nvPr/>
        </p:nvPicPr>
        <p:blipFill rotWithShape="1">
          <a:blip r:embed="rId4">
            <a:alphaModFix/>
          </a:blip>
          <a:srcRect/>
          <a:stretch/>
        </p:blipFill>
        <p:spPr>
          <a:xfrm>
            <a:off x="169817" y="91440"/>
            <a:ext cx="3448594" cy="2044034"/>
          </a:xfrm>
          <a:prstGeom prst="rect">
            <a:avLst/>
          </a:prstGeom>
          <a:noFill/>
          <a:ln>
            <a:noFill/>
          </a:ln>
        </p:spPr>
      </p:pic>
      <p:pic>
        <p:nvPicPr>
          <p:cNvPr id="87" name="Google Shape;87;p1"/>
          <p:cNvPicPr preferRelativeResize="0"/>
          <p:nvPr/>
        </p:nvPicPr>
        <p:blipFill rotWithShape="1">
          <a:blip r:embed="rId5">
            <a:alphaModFix/>
          </a:blip>
          <a:srcRect/>
          <a:stretch/>
        </p:blipFill>
        <p:spPr>
          <a:xfrm>
            <a:off x="9482604" y="186662"/>
            <a:ext cx="2272936" cy="1951085"/>
          </a:xfrm>
          <a:prstGeom prst="rect">
            <a:avLst/>
          </a:prstGeom>
          <a:noFill/>
          <a:ln>
            <a:noFill/>
          </a:ln>
        </p:spPr>
      </p:pic>
      <p:graphicFrame>
        <p:nvGraphicFramePr>
          <p:cNvPr id="88" name="Google Shape;88;p1"/>
          <p:cNvGraphicFramePr/>
          <p:nvPr/>
        </p:nvGraphicFramePr>
        <p:xfrm>
          <a:off x="2481943" y="2935496"/>
          <a:ext cx="8634550" cy="1310650"/>
        </p:xfrm>
        <a:graphic>
          <a:graphicData uri="http://schemas.openxmlformats.org/drawingml/2006/table">
            <a:tbl>
              <a:tblPr firstRow="1" bandRow="1">
                <a:noFill/>
                <a:tableStyleId>{1B4EC079-A892-490A-B9D0-213688B1F280}</a:tableStyleId>
              </a:tblPr>
              <a:tblGrid>
                <a:gridCol w="8634550">
                  <a:extLst>
                    <a:ext uri="{9D8B030D-6E8A-4147-A177-3AD203B41FA5}">
                      <a16:colId xmlns:a16="http://schemas.microsoft.com/office/drawing/2014/main" xmlns="" val="20000"/>
                    </a:ext>
                  </a:extLst>
                </a:gridCol>
              </a:tblGrid>
              <a:tr h="528575">
                <a:tc>
                  <a:txBody>
                    <a:bodyPr/>
                    <a:lstStyle/>
                    <a:p>
                      <a:pPr marL="0" marR="0" lvl="0" indent="0" algn="ctr" rtl="0">
                        <a:spcBef>
                          <a:spcPts val="0"/>
                        </a:spcBef>
                        <a:spcAft>
                          <a:spcPts val="0"/>
                        </a:spcAft>
                        <a:buNone/>
                      </a:pPr>
                      <a:r>
                        <a:rPr lang="en-IN" sz="2800" u="none" strike="noStrike" cap="none">
                          <a:solidFill>
                            <a:schemeClr val="lt1"/>
                          </a:solidFill>
                        </a:rPr>
                        <a:t>VIRTUAL</a:t>
                      </a:r>
                      <a:endParaRPr/>
                    </a:p>
                    <a:p>
                      <a:pPr marL="0" marR="0" lvl="0" indent="0" algn="ctr" rtl="0">
                        <a:spcBef>
                          <a:spcPts val="0"/>
                        </a:spcBef>
                        <a:spcAft>
                          <a:spcPts val="0"/>
                        </a:spcAft>
                        <a:buNone/>
                      </a:pPr>
                      <a:r>
                        <a:rPr lang="en-IN" sz="2400" u="none" strike="noStrike" cap="none">
                          <a:solidFill>
                            <a:schemeClr val="lt1"/>
                          </a:solidFill>
                        </a:rPr>
                        <a:t>12</a:t>
                      </a:r>
                      <a:r>
                        <a:rPr lang="en-IN" sz="2400" u="none" strike="noStrike" cap="none" baseline="30000">
                          <a:solidFill>
                            <a:schemeClr val="lt1"/>
                          </a:solidFill>
                        </a:rPr>
                        <a:t>TH</a:t>
                      </a:r>
                      <a:r>
                        <a:rPr lang="en-IN" sz="2400" u="none" strike="noStrike" cap="none">
                          <a:solidFill>
                            <a:schemeClr val="lt1"/>
                          </a:solidFill>
                        </a:rPr>
                        <a:t> INTERNATIONAL PROJECT COMPETITION AND EXHIBITION </a:t>
                      </a:r>
                      <a:endParaRPr/>
                    </a:p>
                    <a:p>
                      <a:pPr marL="0" marR="0" lvl="0" indent="0" algn="ctr" rtl="0">
                        <a:spcBef>
                          <a:spcPts val="0"/>
                        </a:spcBef>
                        <a:spcAft>
                          <a:spcPts val="0"/>
                        </a:spcAft>
                        <a:buNone/>
                      </a:pPr>
                      <a:r>
                        <a:rPr lang="en-IN" sz="2800" u="none" strike="noStrike" cap="none">
                          <a:solidFill>
                            <a:schemeClr val="lt1"/>
                          </a:solidFill>
                        </a:rPr>
                        <a:t>24.02.2022</a:t>
                      </a:r>
                      <a:endParaRPr sz="2800" u="none" strike="noStrike" cap="none">
                        <a:solidFill>
                          <a:schemeClr val="lt1"/>
                        </a:solidFill>
                      </a:endParaRPr>
                    </a:p>
                  </a:txBody>
                  <a:tcPr marL="91450" marR="91450" marT="45725" marB="45725">
                    <a:solidFill>
                      <a:srgbClr val="000818"/>
                    </a:solidFill>
                  </a:tcPr>
                </a:tc>
                <a:extLst>
                  <a:ext uri="{0D108BD9-81ED-4DB2-BD59-A6C34878D82A}">
                    <a16:rowId xmlns:a16="http://schemas.microsoft.com/office/drawing/2014/main" xmlns="" val="10000"/>
                  </a:ext>
                </a:extLst>
              </a:tr>
            </a:tbl>
          </a:graphicData>
        </a:graphic>
      </p:graphicFrame>
      <p:sp>
        <p:nvSpPr>
          <p:cNvPr id="92" name="Google Shape;92;p1"/>
          <p:cNvSpPr txBox="1"/>
          <p:nvPr/>
        </p:nvSpPr>
        <p:spPr>
          <a:xfrm>
            <a:off x="412333" y="5619714"/>
            <a:ext cx="136421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i="0" u="none" strike="noStrike" cap="none" dirty="0" err="1">
                <a:solidFill>
                  <a:srgbClr val="000000"/>
                </a:solidFill>
                <a:latin typeface="Calibri"/>
                <a:ea typeface="Calibri"/>
                <a:cs typeface="Calibri"/>
                <a:sym typeface="Calibri"/>
              </a:rPr>
              <a:t>Geethika</a:t>
            </a:r>
            <a:r>
              <a:rPr lang="en-IN" sz="1400" b="1" i="0" u="none" strike="noStrike" cap="none" dirty="0">
                <a:solidFill>
                  <a:srgbClr val="000000"/>
                </a:solidFill>
                <a:latin typeface="Calibri"/>
                <a:ea typeface="Calibri"/>
                <a:cs typeface="Calibri"/>
                <a:sym typeface="Calibri"/>
              </a:rPr>
              <a:t> S M</a:t>
            </a:r>
            <a:endParaRPr sz="1800" b="1" i="0" u="none" strike="noStrike" cap="none" dirty="0">
              <a:solidFill>
                <a:srgbClr val="000000"/>
              </a:solidFill>
              <a:latin typeface="Calibri"/>
              <a:ea typeface="Calibri"/>
              <a:cs typeface="Calibri"/>
              <a:sym typeface="Calibri"/>
            </a:endParaRPr>
          </a:p>
        </p:txBody>
      </p:sp>
      <p:sp>
        <p:nvSpPr>
          <p:cNvPr id="93" name="Google Shape;93;p1"/>
          <p:cNvSpPr txBox="1"/>
          <p:nvPr/>
        </p:nvSpPr>
        <p:spPr>
          <a:xfrm>
            <a:off x="431074" y="6088813"/>
            <a:ext cx="6156539"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1" i="0" u="none" strike="noStrike" cap="none" dirty="0">
                <a:solidFill>
                  <a:srgbClr val="000000"/>
                </a:solidFill>
                <a:latin typeface="Calibri"/>
                <a:ea typeface="Calibri"/>
                <a:cs typeface="Calibri"/>
                <a:sym typeface="Calibri"/>
              </a:rPr>
              <a:t>College Name : </a:t>
            </a:r>
            <a:r>
              <a:rPr lang="en-IN" sz="1400" b="1" i="0" u="none" strike="noStrike" cap="none" dirty="0" err="1">
                <a:solidFill>
                  <a:srgbClr val="000000"/>
                </a:solidFill>
                <a:latin typeface="Calibri"/>
                <a:ea typeface="Calibri"/>
                <a:cs typeface="Calibri"/>
                <a:sym typeface="Calibri"/>
              </a:rPr>
              <a:t>Bannari</a:t>
            </a:r>
            <a:r>
              <a:rPr lang="en-IN" sz="1400" b="1" i="0" u="none" strike="noStrike" cap="none" dirty="0">
                <a:solidFill>
                  <a:srgbClr val="000000"/>
                </a:solidFill>
                <a:latin typeface="Calibri"/>
                <a:ea typeface="Calibri"/>
                <a:cs typeface="Calibri"/>
                <a:sym typeface="Calibri"/>
              </a:rPr>
              <a:t> Amman Institute of Technology, </a:t>
            </a:r>
            <a:r>
              <a:rPr lang="en-IN" sz="1400" b="1" i="0" u="none" strike="noStrike" cap="none" dirty="0" err="1">
                <a:solidFill>
                  <a:srgbClr val="000000"/>
                </a:solidFill>
                <a:latin typeface="Calibri"/>
                <a:ea typeface="Calibri"/>
                <a:cs typeface="Calibri"/>
                <a:sym typeface="Calibri"/>
              </a:rPr>
              <a:t>Sathyamangalam</a:t>
            </a:r>
            <a:r>
              <a:rPr lang="en-IN" sz="1400" b="1" i="0" u="none" strike="noStrike" cap="none" dirty="0">
                <a:solidFill>
                  <a:srgbClr val="000000"/>
                </a:solidFill>
                <a:latin typeface="Calibri"/>
                <a:ea typeface="Calibri"/>
                <a:cs typeface="Calibri"/>
                <a:sym typeface="Calibri"/>
              </a:rPr>
              <a:t> </a:t>
            </a:r>
            <a:endParaRPr sz="1800" b="1" dirty="0">
              <a:solidFill>
                <a:srgbClr val="000000"/>
              </a:solidFill>
              <a:latin typeface="Calibri"/>
              <a:ea typeface="Calibri"/>
              <a:cs typeface="Calibri"/>
              <a:sym typeface="Calibri"/>
            </a:endParaRPr>
          </a:p>
        </p:txBody>
      </p:sp>
      <p:sp>
        <p:nvSpPr>
          <p:cNvPr id="94" name="Google Shape;94;p1"/>
          <p:cNvSpPr txBox="1"/>
          <p:nvPr/>
        </p:nvSpPr>
        <p:spPr>
          <a:xfrm>
            <a:off x="5559107" y="4263309"/>
            <a:ext cx="6406469" cy="1136119"/>
          </a:xfrm>
          <a:prstGeom prst="rect">
            <a:avLst/>
          </a:prstGeom>
          <a:noFill/>
          <a:ln>
            <a:noFill/>
          </a:ln>
        </p:spPr>
        <p:txBody>
          <a:bodyPr spcFirstLastPara="1" wrap="square" lIns="91425" tIns="45700" rIns="91425" bIns="45700" anchor="ctr" anchorCtr="0">
            <a:normAutofit/>
          </a:bodyPr>
          <a:lstStyle/>
          <a:p>
            <a:pPr marL="0" marR="0" lvl="0" indent="0" algn="ctr" rtl="0">
              <a:lnSpc>
                <a:spcPct val="90000"/>
              </a:lnSpc>
              <a:spcBef>
                <a:spcPts val="0"/>
              </a:spcBef>
              <a:spcAft>
                <a:spcPts val="0"/>
              </a:spcAft>
              <a:buClr>
                <a:srgbClr val="C00000"/>
              </a:buClr>
              <a:buSzPts val="3200"/>
              <a:buFont typeface="Calibri"/>
              <a:buNone/>
            </a:pPr>
            <a:r>
              <a:rPr lang="en-IN" sz="3200" b="0" u="none" dirty="0">
                <a:solidFill>
                  <a:srgbClr val="C00000"/>
                </a:solidFill>
                <a:latin typeface="Calibri"/>
                <a:ea typeface="Calibri"/>
                <a:cs typeface="Calibri"/>
                <a:sym typeface="Calibri"/>
              </a:rPr>
              <a:t>Smart Waste Management</a:t>
            </a:r>
            <a:endParaRPr sz="3200" b="0" u="none" dirty="0">
              <a:solidFill>
                <a:srgbClr val="C00000"/>
              </a:solidFill>
              <a:latin typeface="Calibri"/>
              <a:ea typeface="Calibri"/>
              <a:cs typeface="Calibri"/>
              <a:sym typeface="Calibri"/>
            </a:endParaRPr>
          </a:p>
        </p:txBody>
      </p:sp>
      <p:pic>
        <p:nvPicPr>
          <p:cNvPr id="95" name="Google Shape;95;p1"/>
          <p:cNvPicPr preferRelativeResize="0"/>
          <p:nvPr/>
        </p:nvPicPr>
        <p:blipFill rotWithShape="1">
          <a:blip r:embed="rId6">
            <a:alphaModFix/>
          </a:blip>
          <a:srcRect/>
          <a:stretch/>
        </p:blipFill>
        <p:spPr>
          <a:xfrm>
            <a:off x="8097253" y="5656756"/>
            <a:ext cx="4094747" cy="1023687"/>
          </a:xfrm>
          <a:prstGeom prst="rect">
            <a:avLst/>
          </a:prstGeom>
          <a:noFill/>
          <a:ln>
            <a:noFill/>
          </a:ln>
        </p:spPr>
      </p:pic>
      <p:sp>
        <p:nvSpPr>
          <p:cNvPr id="96" name="Google Shape;96;p1"/>
          <p:cNvSpPr txBox="1"/>
          <p:nvPr/>
        </p:nvSpPr>
        <p:spPr>
          <a:xfrm>
            <a:off x="426719" y="6437155"/>
            <a:ext cx="4210959"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400" b="1" dirty="0">
                <a:solidFill>
                  <a:srgbClr val="000000"/>
                </a:solidFill>
                <a:latin typeface="Calibri"/>
                <a:ea typeface="Calibri"/>
                <a:cs typeface="Calibri"/>
                <a:sym typeface="Calibri"/>
              </a:rPr>
              <a:t>Reference Number :201021 </a:t>
            </a:r>
            <a:endParaRPr sz="1800" b="1" dirty="0">
              <a:solidFill>
                <a:srgbClr val="000000"/>
              </a:solidFill>
              <a:latin typeface="Calibri"/>
              <a:ea typeface="Calibri"/>
              <a:cs typeface="Calibri"/>
              <a:sym typeface="Calibri"/>
            </a:endParaRPr>
          </a:p>
        </p:txBody>
      </p:sp>
      <p:sp>
        <p:nvSpPr>
          <p:cNvPr id="97" name="Google Shape;97;p1"/>
          <p:cNvSpPr txBox="1"/>
          <p:nvPr/>
        </p:nvSpPr>
        <p:spPr>
          <a:xfrm>
            <a:off x="4078642" y="5628422"/>
            <a:ext cx="136421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dirty="0" err="1">
                <a:solidFill>
                  <a:srgbClr val="000000"/>
                </a:solidFill>
                <a:latin typeface="Calibri"/>
                <a:ea typeface="Calibri"/>
                <a:cs typeface="Calibri"/>
                <a:sym typeface="Calibri"/>
              </a:rPr>
              <a:t>Subrajashree</a:t>
            </a:r>
            <a:r>
              <a:rPr lang="en-IN" sz="1400" b="1" dirty="0">
                <a:solidFill>
                  <a:srgbClr val="000000"/>
                </a:solidFill>
                <a:latin typeface="Calibri"/>
                <a:ea typeface="Calibri"/>
                <a:cs typeface="Calibri"/>
                <a:sym typeface="Calibri"/>
              </a:rPr>
              <a:t> D</a:t>
            </a:r>
            <a:endParaRPr sz="1800" b="1" dirty="0">
              <a:solidFill>
                <a:srgbClr val="000000"/>
              </a:solidFill>
              <a:latin typeface="Calibri"/>
              <a:ea typeface="Calibri"/>
              <a:cs typeface="Calibri"/>
              <a:sym typeface="Calibri"/>
            </a:endParaRPr>
          </a:p>
        </p:txBody>
      </p:sp>
      <p:sp>
        <p:nvSpPr>
          <p:cNvPr id="98" name="Google Shape;98;p1"/>
          <p:cNvSpPr txBox="1"/>
          <p:nvPr/>
        </p:nvSpPr>
        <p:spPr>
          <a:xfrm>
            <a:off x="2106150" y="5641485"/>
            <a:ext cx="1364215" cy="307777"/>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400" b="1" dirty="0" err="1">
                <a:solidFill>
                  <a:srgbClr val="000000"/>
                </a:solidFill>
                <a:latin typeface="Calibri"/>
                <a:ea typeface="Calibri"/>
                <a:cs typeface="Calibri"/>
                <a:sym typeface="Calibri"/>
              </a:rPr>
              <a:t>Indhu</a:t>
            </a:r>
            <a:r>
              <a:rPr lang="en-IN" sz="1400" b="1" dirty="0">
                <a:solidFill>
                  <a:srgbClr val="000000"/>
                </a:solidFill>
                <a:latin typeface="Calibri"/>
                <a:ea typeface="Calibri"/>
                <a:cs typeface="Calibri"/>
                <a:sym typeface="Calibri"/>
              </a:rPr>
              <a:t> Rekha U</a:t>
            </a:r>
            <a:endParaRPr sz="1800" b="1" dirty="0">
              <a:solidFill>
                <a:srgbClr val="000000"/>
              </a:solidFill>
              <a:latin typeface="Calibri"/>
              <a:ea typeface="Calibri"/>
              <a:cs typeface="Calibri"/>
              <a:sym typeface="Calibri"/>
            </a:endParaRPr>
          </a:p>
        </p:txBody>
      </p:sp>
      <p:sp>
        <p:nvSpPr>
          <p:cNvPr id="99" name="Google Shape;99;p1"/>
          <p:cNvSpPr txBox="1"/>
          <p:nvPr/>
        </p:nvSpPr>
        <p:spPr>
          <a:xfrm>
            <a:off x="365760" y="1933303"/>
            <a:ext cx="3278777" cy="338554"/>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1600" b="1">
                <a:solidFill>
                  <a:srgbClr val="7F6000"/>
                </a:solidFill>
                <a:latin typeface="Calibri"/>
                <a:ea typeface="Calibri"/>
                <a:cs typeface="Calibri"/>
                <a:sym typeface="Calibri"/>
              </a:rPr>
              <a:t>Joint Collaborative Event </a:t>
            </a:r>
            <a:endParaRPr sz="1600" b="1">
              <a:solidFill>
                <a:srgbClr val="7F6000"/>
              </a:solidFill>
              <a:latin typeface="Calibri"/>
              <a:ea typeface="Calibri"/>
              <a:cs typeface="Calibri"/>
              <a:sym typeface="Calibri"/>
            </a:endParaRPr>
          </a:p>
        </p:txBody>
      </p:sp>
      <p:pic>
        <p:nvPicPr>
          <p:cNvPr id="100" name="Google Shape;100;p1"/>
          <p:cNvPicPr preferRelativeResize="0"/>
          <p:nvPr/>
        </p:nvPicPr>
        <p:blipFill rotWithShape="1">
          <a:blip r:embed="rId7">
            <a:alphaModFix/>
          </a:blip>
          <a:srcRect/>
          <a:stretch/>
        </p:blipFill>
        <p:spPr>
          <a:xfrm>
            <a:off x="4107316" y="1480049"/>
            <a:ext cx="4708127" cy="1524408"/>
          </a:xfrm>
          <a:prstGeom prst="rect">
            <a:avLst/>
          </a:prstGeom>
          <a:noFill/>
          <a:ln>
            <a:noFill/>
          </a:ln>
        </p:spPr>
      </p:pic>
      <p:pic>
        <p:nvPicPr>
          <p:cNvPr id="5" name="Picture 4">
            <a:extLst>
              <a:ext uri="{FF2B5EF4-FFF2-40B4-BE49-F238E27FC236}">
                <a16:creationId xmlns:a16="http://schemas.microsoft.com/office/drawing/2014/main" xmlns="" id="{7D24A2B9-2719-4869-B575-A235832ADBF0}"/>
              </a:ext>
            </a:extLst>
          </p:cNvPr>
          <p:cNvPicPr>
            <a:picLocks noChangeAspect="1"/>
          </p:cNvPicPr>
          <p:nvPr/>
        </p:nvPicPr>
        <p:blipFill>
          <a:blip r:embed="rId8"/>
          <a:stretch>
            <a:fillRect/>
          </a:stretch>
        </p:blipFill>
        <p:spPr>
          <a:xfrm>
            <a:off x="580597" y="4410730"/>
            <a:ext cx="1011031" cy="1181102"/>
          </a:xfrm>
          <a:prstGeom prst="rect">
            <a:avLst/>
          </a:prstGeom>
        </p:spPr>
      </p:pic>
      <p:pic>
        <p:nvPicPr>
          <p:cNvPr id="7" name="Picture 6">
            <a:extLst>
              <a:ext uri="{FF2B5EF4-FFF2-40B4-BE49-F238E27FC236}">
                <a16:creationId xmlns:a16="http://schemas.microsoft.com/office/drawing/2014/main" xmlns="" id="{4595A4C7-B452-40A1-BC05-01ED6B59D498}"/>
              </a:ext>
            </a:extLst>
          </p:cNvPr>
          <p:cNvPicPr>
            <a:picLocks noChangeAspect="1"/>
          </p:cNvPicPr>
          <p:nvPr/>
        </p:nvPicPr>
        <p:blipFill>
          <a:blip r:embed="rId9"/>
          <a:stretch>
            <a:fillRect/>
          </a:stretch>
        </p:blipFill>
        <p:spPr>
          <a:xfrm>
            <a:off x="2301790" y="4344623"/>
            <a:ext cx="984397" cy="1326095"/>
          </a:xfrm>
          <a:prstGeom prst="rect">
            <a:avLst/>
          </a:prstGeom>
        </p:spPr>
      </p:pic>
      <p:pic>
        <p:nvPicPr>
          <p:cNvPr id="9" name="Picture 8">
            <a:extLst>
              <a:ext uri="{FF2B5EF4-FFF2-40B4-BE49-F238E27FC236}">
                <a16:creationId xmlns:a16="http://schemas.microsoft.com/office/drawing/2014/main" xmlns="" id="{36CC2F81-747C-453D-A681-24ED2A6182EA}"/>
              </a:ext>
            </a:extLst>
          </p:cNvPr>
          <p:cNvPicPr>
            <a:picLocks noChangeAspect="1"/>
          </p:cNvPicPr>
          <p:nvPr/>
        </p:nvPicPr>
        <p:blipFill>
          <a:blip r:embed="rId10"/>
          <a:stretch>
            <a:fillRect/>
          </a:stretch>
        </p:blipFill>
        <p:spPr>
          <a:xfrm>
            <a:off x="4262820" y="4355881"/>
            <a:ext cx="902104" cy="12939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227" name="Google Shape;227;p10"/>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228" name="Google Shape;228;p10"/>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229" name="Google Shape;229;p10"/>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230" name="Google Shape;230;p10"/>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231" name="Google Shape;231;p10"/>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232" name="Google Shape;232;p10"/>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0"/>
          <p:cNvSpPr txBox="1"/>
          <p:nvPr/>
        </p:nvSpPr>
        <p:spPr>
          <a:xfrm>
            <a:off x="509336" y="1508960"/>
            <a:ext cx="11209421" cy="50121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2060"/>
              </a:buClr>
              <a:buSzPts val="2400"/>
              <a:buFont typeface="Arial"/>
              <a:buNone/>
            </a:pPr>
            <a:r>
              <a:rPr lang="en-IN" sz="2400" dirty="0">
                <a:solidFill>
                  <a:srgbClr val="002060"/>
                </a:solidFill>
                <a:latin typeface="Calibri"/>
                <a:ea typeface="Calibri"/>
                <a:cs typeface="Calibri"/>
                <a:sym typeface="Calibri"/>
              </a:rPr>
              <a:t>Cost Estimate(if required)</a:t>
            </a:r>
            <a:endParaRPr dirty="0"/>
          </a:p>
          <a:p>
            <a:pPr algn="l"/>
            <a:r>
              <a:rPr lang="en-US" sz="2400" b="1" i="0" dirty="0">
                <a:solidFill>
                  <a:srgbClr val="222222"/>
                </a:solidFill>
                <a:effectLst/>
                <a:latin typeface="Arial" panose="020B0604020202020204" pitchFamily="34" charset="0"/>
              </a:rPr>
              <a:t>Cost of the sensors:</a:t>
            </a:r>
          </a:p>
          <a:p>
            <a:pPr marL="723900" algn="l">
              <a:buFont typeface="Wingdings" pitchFamily="2" charset="2"/>
              <a:buChar char="Ø"/>
            </a:pPr>
            <a:r>
              <a:rPr lang="en-US" sz="2400" b="0" i="0" dirty="0" smtClean="0">
                <a:solidFill>
                  <a:srgbClr val="222222"/>
                </a:solidFill>
                <a:effectLst/>
                <a:latin typeface="Arial" panose="020B0604020202020204" pitchFamily="34" charset="0"/>
              </a:rPr>
              <a:t> Cloud </a:t>
            </a:r>
            <a:r>
              <a:rPr lang="en-US" sz="2400" b="0" i="0" dirty="0">
                <a:solidFill>
                  <a:srgbClr val="222222"/>
                </a:solidFill>
                <a:effectLst/>
                <a:latin typeface="Arial" panose="020B0604020202020204" pitchFamily="34" charset="0"/>
              </a:rPr>
              <a:t>usage local server- monthly </a:t>
            </a:r>
            <a:r>
              <a:rPr lang="en-US" sz="2400" b="0" i="0" dirty="0" smtClean="0">
                <a:solidFill>
                  <a:srgbClr val="222222"/>
                </a:solidFill>
                <a:effectLst/>
                <a:latin typeface="Arial" panose="020B0604020202020204" pitchFamily="34" charset="0"/>
              </a:rPr>
              <a:t>150</a:t>
            </a:r>
          </a:p>
          <a:p>
            <a:pPr marL="723900" algn="l">
              <a:buFont typeface="Wingdings" pitchFamily="2" charset="2"/>
              <a:buChar char="Ø"/>
            </a:pPr>
            <a:r>
              <a:rPr lang="en-US" sz="2400" b="0" i="0" dirty="0" smtClean="0">
                <a:solidFill>
                  <a:srgbClr val="222222"/>
                </a:solidFill>
                <a:effectLst/>
                <a:latin typeface="Arial" panose="020B0604020202020204" pitchFamily="34" charset="0"/>
              </a:rPr>
              <a:t> IoT Controller- </a:t>
            </a:r>
            <a:r>
              <a:rPr lang="en-US" sz="2400" b="0" i="0" dirty="0">
                <a:solidFill>
                  <a:srgbClr val="222222"/>
                </a:solidFill>
                <a:effectLst/>
                <a:latin typeface="Arial" panose="020B0604020202020204" pitchFamily="34" charset="0"/>
              </a:rPr>
              <a:t>395</a:t>
            </a:r>
          </a:p>
          <a:p>
            <a:pPr marL="723900" algn="l">
              <a:buFont typeface="Wingdings" pitchFamily="2" charset="2"/>
              <a:buChar char="Ø"/>
            </a:pPr>
            <a:r>
              <a:rPr lang="en-US" sz="2400" b="0" i="0" dirty="0" smtClean="0">
                <a:solidFill>
                  <a:srgbClr val="222222"/>
                </a:solidFill>
                <a:effectLst/>
                <a:latin typeface="Arial" panose="020B0604020202020204" pitchFamily="34" charset="0"/>
              </a:rPr>
              <a:t> MQ 135</a:t>
            </a:r>
            <a:endParaRPr lang="en-US" sz="2400" b="0" i="0" dirty="0">
              <a:solidFill>
                <a:srgbClr val="222222"/>
              </a:solidFill>
              <a:effectLst/>
              <a:latin typeface="Arial" panose="020B0604020202020204" pitchFamily="34" charset="0"/>
            </a:endParaRPr>
          </a:p>
          <a:p>
            <a:pPr marL="723900" algn="l">
              <a:buFont typeface="Wingdings" pitchFamily="2" charset="2"/>
              <a:buChar char="Ø"/>
            </a:pPr>
            <a:r>
              <a:rPr lang="en-US" sz="2400" b="0" i="0" dirty="0" smtClean="0">
                <a:solidFill>
                  <a:srgbClr val="222222"/>
                </a:solidFill>
                <a:effectLst/>
                <a:latin typeface="Arial" panose="020B0604020202020204" pitchFamily="34" charset="0"/>
              </a:rPr>
              <a:t> Methane </a:t>
            </a:r>
            <a:r>
              <a:rPr lang="en-US" sz="2400" b="0" i="0" dirty="0">
                <a:solidFill>
                  <a:srgbClr val="222222"/>
                </a:solidFill>
                <a:effectLst/>
                <a:latin typeface="Arial" panose="020B0604020202020204" pitchFamily="34" charset="0"/>
              </a:rPr>
              <a:t>Mq4 – </a:t>
            </a:r>
            <a:r>
              <a:rPr lang="en-US" sz="2400" b="0" i="0" dirty="0" smtClean="0">
                <a:solidFill>
                  <a:srgbClr val="222222"/>
                </a:solidFill>
                <a:effectLst/>
                <a:latin typeface="Arial" panose="020B0604020202020204" pitchFamily="34" charset="0"/>
              </a:rPr>
              <a:t>89</a:t>
            </a:r>
          </a:p>
          <a:p>
            <a:pPr marL="723900" algn="l">
              <a:buFont typeface="Wingdings" pitchFamily="2" charset="2"/>
              <a:buChar char="Ø"/>
            </a:pPr>
            <a:r>
              <a:rPr lang="en-US" sz="2400" dirty="0" smtClean="0">
                <a:solidFill>
                  <a:srgbClr val="222222"/>
                </a:solidFill>
                <a:latin typeface="Arial" panose="020B0604020202020204" pitchFamily="34" charset="0"/>
              </a:rPr>
              <a:t>Total = (800 </a:t>
            </a:r>
            <a:r>
              <a:rPr lang="en-US" sz="2400" dirty="0" err="1" smtClean="0">
                <a:solidFill>
                  <a:srgbClr val="222222"/>
                </a:solidFill>
                <a:latin typeface="Arial" panose="020B0604020202020204" pitchFamily="34" charset="0"/>
              </a:rPr>
              <a:t>Aprox</a:t>
            </a:r>
            <a:r>
              <a:rPr lang="en-US" sz="2400" dirty="0" smtClean="0">
                <a:solidFill>
                  <a:srgbClr val="222222"/>
                </a:solidFill>
                <a:latin typeface="Arial" panose="020B0604020202020204" pitchFamily="34" charset="0"/>
              </a:rPr>
              <a:t>)</a:t>
            </a:r>
            <a:endParaRPr lang="en-US" sz="2400" b="0" i="0" dirty="0">
              <a:solidFill>
                <a:srgbClr val="222222"/>
              </a:solidFill>
              <a:effectLst/>
              <a:latin typeface="Arial" panose="020B0604020202020204" pitchFamily="34" charset="0"/>
            </a:endParaRPr>
          </a:p>
          <a:p>
            <a:pPr marL="723900" algn="l"/>
            <a:endParaRPr lang="en-US" sz="2400" b="0" i="0" dirty="0" smtClean="0">
              <a:solidFill>
                <a:srgbClr val="222222"/>
              </a:solidFill>
              <a:effectLst/>
              <a:latin typeface="Arial" panose="020B0604020202020204" pitchFamily="34" charset="0"/>
            </a:endParaRPr>
          </a:p>
          <a:p>
            <a:pPr marL="723900" algn="l"/>
            <a:r>
              <a:rPr lang="en-US" sz="2400" b="0" i="0" dirty="0" smtClean="0">
                <a:solidFill>
                  <a:srgbClr val="222222"/>
                </a:solidFill>
                <a:effectLst/>
                <a:latin typeface="Arial" panose="020B0604020202020204" pitchFamily="34" charset="0"/>
              </a:rPr>
              <a:t>The </a:t>
            </a:r>
            <a:r>
              <a:rPr lang="en-US" sz="2400" b="0" i="0" dirty="0">
                <a:solidFill>
                  <a:srgbClr val="222222"/>
                </a:solidFill>
                <a:effectLst/>
                <a:latin typeface="Arial" panose="020B0604020202020204" pitchFamily="34" charset="0"/>
              </a:rPr>
              <a:t>sensors and components used in this project is cost-efficient and affordable</a:t>
            </a:r>
          </a:p>
          <a:p>
            <a:pPr marL="0" marR="0" lvl="0" indent="0" algn="l" rtl="0">
              <a:lnSpc>
                <a:spcPct val="90000"/>
              </a:lnSpc>
              <a:spcBef>
                <a:spcPts val="1000"/>
              </a:spcBef>
              <a:spcAft>
                <a:spcPts val="0"/>
              </a:spcAft>
              <a:buClr>
                <a:schemeClr val="dk1"/>
              </a:buClr>
              <a:buSzPts val="2800"/>
              <a:buFont typeface="Arial"/>
              <a:buNone/>
            </a:pPr>
            <a:endParaRPr sz="2800" dirty="0">
              <a:solidFill>
                <a:srgbClr val="002060"/>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239" name="Google Shape;239;p11"/>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240" name="Google Shape;240;p11"/>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241" name="Google Shape;241;p11"/>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242" name="Google Shape;242;p11"/>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243" name="Google Shape;243;p11"/>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244" name="Google Shape;244;p11"/>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1"/>
          <p:cNvSpPr txBox="1"/>
          <p:nvPr/>
        </p:nvSpPr>
        <p:spPr>
          <a:xfrm>
            <a:off x="509336" y="1508960"/>
            <a:ext cx="11209421" cy="5012155"/>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lnSpc>
                <a:spcPct val="110000"/>
              </a:lnSpc>
              <a:spcBef>
                <a:spcPts val="0"/>
              </a:spcBef>
              <a:spcAft>
                <a:spcPts val="0"/>
              </a:spcAft>
              <a:buClr>
                <a:srgbClr val="002060"/>
              </a:buClr>
              <a:buSzPct val="100000"/>
              <a:buFont typeface="Arial"/>
              <a:buNone/>
            </a:pPr>
            <a:r>
              <a:rPr lang="en-IN" sz="2800">
                <a:solidFill>
                  <a:srgbClr val="002060"/>
                </a:solidFill>
                <a:latin typeface="Calibri"/>
                <a:ea typeface="Calibri"/>
                <a:cs typeface="Calibri"/>
                <a:sym typeface="Calibri"/>
              </a:rPr>
              <a:t>Justify reasons for special category awards </a:t>
            </a:r>
            <a:endParaRPr sz="2800">
              <a:solidFill>
                <a:srgbClr val="002060"/>
              </a:solidFill>
              <a:latin typeface="Calibri"/>
              <a:ea typeface="Calibri"/>
              <a:cs typeface="Calibri"/>
              <a:sym typeface="Calibri"/>
            </a:endParaRPr>
          </a:p>
          <a:p>
            <a:pPr marL="0" marR="0" lvl="0" indent="0" algn="just" rtl="0">
              <a:lnSpc>
                <a:spcPct val="90000"/>
              </a:lnSpc>
              <a:spcBef>
                <a:spcPts val="1000"/>
              </a:spcBef>
              <a:spcAft>
                <a:spcPts val="0"/>
              </a:spcAft>
              <a:buClr>
                <a:srgbClr val="680000"/>
              </a:buClr>
              <a:buSzPct val="100000"/>
              <a:buFont typeface="Arial"/>
              <a:buNone/>
            </a:pPr>
            <a:r>
              <a:rPr lang="en-IN" sz="2400">
                <a:solidFill>
                  <a:srgbClr val="680000"/>
                </a:solidFill>
                <a:latin typeface="Calibri"/>
                <a:ea typeface="Calibri"/>
                <a:cs typeface="Calibri"/>
                <a:sym typeface="Calibri"/>
              </a:rPr>
              <a:t>To which category your project will ideally match with any one of the following special categories to claim the respective  award also( i.e .Apart from theme wise Best Prizes):Choose any one repeat one category only  and specify reasons :</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start up idea/Business Potential award ,</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Interdisciplinary award, </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Innovation  award,</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Environment Sustainability award,</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Measurable award,</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Prototype award,</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Scalability Innovation award,</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Team Work award,</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Best Video Making award,</a:t>
            </a:r>
            <a:endParaRPr/>
          </a:p>
          <a:p>
            <a:pPr marL="228600" marR="0" lvl="0" indent="-228600" algn="l" rtl="0">
              <a:lnSpc>
                <a:spcPct val="90000"/>
              </a:lnSpc>
              <a:spcBef>
                <a:spcPts val="1000"/>
              </a:spcBef>
              <a:spcAft>
                <a:spcPts val="0"/>
              </a:spcAft>
              <a:buClr>
                <a:srgbClr val="680000"/>
              </a:buClr>
              <a:buSzPct val="100000"/>
              <a:buFont typeface="Arial"/>
              <a:buChar char="•"/>
            </a:pPr>
            <a:r>
              <a:rPr lang="en-IN" sz="2400">
                <a:solidFill>
                  <a:srgbClr val="680000"/>
                </a:solidFill>
                <a:latin typeface="Calibri"/>
                <a:ea typeface="Calibri"/>
                <a:cs typeface="Calibri"/>
                <a:sym typeface="Calibri"/>
              </a:rPr>
              <a:t>Encouragement  prize award,</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251" name="Google Shape;251;p12"/>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252" name="Google Shape;252;p12"/>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253" name="Google Shape;253;p12"/>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254" name="Google Shape;254;p12"/>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255" name="Google Shape;255;p12"/>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256" name="Google Shape;256;p12"/>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2"/>
          <p:cNvSpPr txBox="1"/>
          <p:nvPr/>
        </p:nvSpPr>
        <p:spPr>
          <a:xfrm>
            <a:off x="509336" y="1508960"/>
            <a:ext cx="11209421" cy="50121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chemeClr val="dk1"/>
              </a:buClr>
              <a:buSzPts val="2400"/>
              <a:buFont typeface="Arial"/>
              <a:buNone/>
            </a:pPr>
            <a:r>
              <a:rPr lang="en-IN" sz="2400">
                <a:solidFill>
                  <a:schemeClr val="dk1"/>
                </a:solidFill>
                <a:latin typeface="Calibri"/>
                <a:ea typeface="Calibri"/>
                <a:cs typeface="Calibri"/>
                <a:sym typeface="Calibri"/>
              </a:rPr>
              <a:t>References</a:t>
            </a:r>
            <a:endParaRPr sz="24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marR="0" lvl="0" indent="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1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IN" sz="2300">
                <a:solidFill>
                  <a:schemeClr val="dk1"/>
                </a:solidFill>
                <a:latin typeface="Times New Roman"/>
                <a:ea typeface="Times New Roman"/>
                <a:cs typeface="Times New Roman"/>
                <a:sym typeface="Times New Roman"/>
              </a:rPr>
              <a:t>1.</a:t>
            </a:r>
            <a:r>
              <a:rPr lang="en-IN" sz="2300" u="sng">
                <a:solidFill>
                  <a:srgbClr val="1155CC"/>
                </a:solidFill>
                <a:latin typeface="Times New Roman"/>
                <a:ea typeface="Times New Roman"/>
                <a:cs typeface="Times New Roman"/>
                <a:sym typeface="Times New Roman"/>
                <a:hlinkClick r:id="rId7">
                  <a:extLst>
                    <a:ext uri="{A12FA001-AC4F-418D-AE19-62706E023703}">
                      <ahyp:hlinkClr xmlns:ahyp="http://schemas.microsoft.com/office/drawing/2018/hyperlinkcolor" xmlns="" val="tx"/>
                    </a:ext>
                  </a:extLst>
                </a:hlinkClick>
              </a:rPr>
              <a:t>https://www.who.int/news/item/15-03-2016-an-estimated-12-6-million-deaths-each-year-are-attributable-to-unhealthy-environments</a:t>
            </a:r>
            <a:endParaRPr sz="2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IN" sz="2300">
                <a:solidFill>
                  <a:schemeClr val="dk1"/>
                </a:solidFill>
                <a:latin typeface="Times New Roman"/>
                <a:ea typeface="Times New Roman"/>
                <a:cs typeface="Times New Roman"/>
                <a:sym typeface="Times New Roman"/>
              </a:rPr>
              <a:t>2.</a:t>
            </a:r>
            <a:r>
              <a:rPr lang="en-IN" sz="2300" u="sng">
                <a:solidFill>
                  <a:srgbClr val="1155CC"/>
                </a:solidFill>
                <a:latin typeface="Times New Roman"/>
                <a:ea typeface="Times New Roman"/>
                <a:cs typeface="Times New Roman"/>
                <a:sym typeface="Times New Roman"/>
                <a:hlinkClick r:id="rId8">
                  <a:extLst>
                    <a:ext uri="{A12FA001-AC4F-418D-AE19-62706E023703}">
                      <ahyp:hlinkClr xmlns:ahyp="http://schemas.microsoft.com/office/drawing/2018/hyperlinkcolor" xmlns="" val="tx"/>
                    </a:ext>
                  </a:extLst>
                </a:hlinkClick>
              </a:rPr>
              <a:t>https://www.who.int/news-room/fact-sheets/detail/health-care-waste</a:t>
            </a:r>
            <a:endParaRPr sz="2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IN" sz="2300">
                <a:solidFill>
                  <a:schemeClr val="dk1"/>
                </a:solidFill>
                <a:latin typeface="Times New Roman"/>
                <a:ea typeface="Times New Roman"/>
                <a:cs typeface="Times New Roman"/>
                <a:sym typeface="Times New Roman"/>
              </a:rPr>
              <a:t>3.</a:t>
            </a:r>
            <a:r>
              <a:rPr lang="en-IN" sz="2300" u="sng">
                <a:solidFill>
                  <a:srgbClr val="1155CC"/>
                </a:solidFill>
                <a:latin typeface="Times New Roman"/>
                <a:ea typeface="Times New Roman"/>
                <a:cs typeface="Times New Roman"/>
                <a:sym typeface="Times New Roman"/>
                <a:hlinkClick r:id="rId9">
                  <a:extLst>
                    <a:ext uri="{A12FA001-AC4F-418D-AE19-62706E023703}">
                      <ahyp:hlinkClr xmlns:ahyp="http://schemas.microsoft.com/office/drawing/2018/hyperlinkcolor" xmlns="" val="tx"/>
                    </a:ext>
                  </a:extLst>
                </a:hlinkClick>
              </a:rPr>
              <a:t>https://www.statista.com/topics/4983/waste-generation-worldwide/#dossierKeyfigures</a:t>
            </a:r>
            <a:endParaRPr sz="2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IN" sz="2300">
                <a:solidFill>
                  <a:schemeClr val="dk1"/>
                </a:solidFill>
                <a:latin typeface="Times New Roman"/>
                <a:ea typeface="Times New Roman"/>
                <a:cs typeface="Times New Roman"/>
                <a:sym typeface="Times New Roman"/>
              </a:rPr>
              <a:t>4.</a:t>
            </a:r>
            <a:r>
              <a:rPr lang="en-IN" sz="2300" u="sng">
                <a:solidFill>
                  <a:srgbClr val="1155CC"/>
                </a:solidFill>
                <a:latin typeface="Times New Roman"/>
                <a:ea typeface="Times New Roman"/>
                <a:cs typeface="Times New Roman"/>
                <a:sym typeface="Times New Roman"/>
                <a:hlinkClick r:id="rId10">
                  <a:extLst>
                    <a:ext uri="{A12FA001-AC4F-418D-AE19-62706E023703}">
                      <ahyp:hlinkClr xmlns:ahyp="http://schemas.microsoft.com/office/drawing/2018/hyperlinkcolor" xmlns="" val="tx"/>
                    </a:ext>
                  </a:extLst>
                </a:hlinkClick>
              </a:rPr>
              <a:t>https://www.niti.gov.in/sites/default/files/2021-12/Waste-Wise-Cities.pdf</a:t>
            </a:r>
            <a:endParaRPr sz="2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IN" sz="2300">
                <a:solidFill>
                  <a:schemeClr val="dk1"/>
                </a:solidFill>
                <a:latin typeface="Times New Roman"/>
                <a:ea typeface="Times New Roman"/>
                <a:cs typeface="Times New Roman"/>
                <a:sym typeface="Times New Roman"/>
              </a:rPr>
              <a:t>5.</a:t>
            </a:r>
            <a:r>
              <a:rPr lang="en-IN" sz="2300" u="sng">
                <a:solidFill>
                  <a:srgbClr val="1155CC"/>
                </a:solidFill>
                <a:latin typeface="Times New Roman"/>
                <a:ea typeface="Times New Roman"/>
                <a:cs typeface="Times New Roman"/>
                <a:sym typeface="Times New Roman"/>
                <a:hlinkClick r:id="rId11">
                  <a:extLst>
                    <a:ext uri="{A12FA001-AC4F-418D-AE19-62706E023703}">
                      <ahyp:hlinkClr xmlns:ahyp="http://schemas.microsoft.com/office/drawing/2018/hyperlinkcolor" xmlns="" val="tx"/>
                    </a:ext>
                  </a:extLst>
                </a:hlinkClick>
              </a:rPr>
              <a:t>https://timesofindia.indiatimes.com/india/in-30-years-india-tipped-to-double-the-amount-of-waste-it-generates/articleshow/74454382.cms</a:t>
            </a:r>
            <a:endParaRPr sz="230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2300">
              <a:solidFill>
                <a:schemeClr val="dk1"/>
              </a:solidFill>
              <a:latin typeface="Times New Roman"/>
              <a:ea typeface="Times New Roman"/>
              <a:cs typeface="Times New Roman"/>
              <a:sym typeface="Times New Roman"/>
            </a:endParaRPr>
          </a:p>
          <a:p>
            <a:pPr marL="0" marR="0" lvl="0" indent="0" algn="l" rtl="0">
              <a:lnSpc>
                <a:spcPct val="90000"/>
              </a:lnSpc>
              <a:spcBef>
                <a:spcPts val="0"/>
              </a:spcBef>
              <a:spcAft>
                <a:spcPts val="0"/>
              </a:spcAft>
              <a:buClr>
                <a:schemeClr val="dk1"/>
              </a:buClr>
              <a:buSzPts val="2400"/>
              <a:buFont typeface="Arial"/>
              <a:buNone/>
            </a:pPr>
            <a:endParaRPr sz="24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263" name="Google Shape;263;p13"/>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264" name="Google Shape;264;p13"/>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265" name="Google Shape;265;p13"/>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266" name="Google Shape;266;p13"/>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267" name="Google Shape;267;p13"/>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268" name="Google Shape;268;p13"/>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9" name="Google Shape;269;p13"/>
          <p:cNvSpPr/>
          <p:nvPr/>
        </p:nvSpPr>
        <p:spPr>
          <a:xfrm>
            <a:off x="3520479" y="1824608"/>
            <a:ext cx="4745216" cy="110799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IN" sz="6600" b="1">
                <a:solidFill>
                  <a:srgbClr val="002060"/>
                </a:solidFill>
                <a:latin typeface="Calibri"/>
                <a:ea typeface="Calibri"/>
                <a:cs typeface="Calibri"/>
                <a:sym typeface="Calibri"/>
              </a:rPr>
              <a:t>THANK YOU</a:t>
            </a:r>
            <a:endParaRPr sz="6600" b="1">
              <a:solidFill>
                <a:srgbClr val="002060"/>
              </a:solidFill>
              <a:latin typeface="Calibri"/>
              <a:ea typeface="Calibri"/>
              <a:cs typeface="Calibri"/>
              <a:sym typeface="Calibri"/>
            </a:endParaRPr>
          </a:p>
        </p:txBody>
      </p:sp>
      <p:pic>
        <p:nvPicPr>
          <p:cNvPr id="270" name="Google Shape;270;p13" descr="Measuring the distance to the SDGs"/>
          <p:cNvPicPr preferRelativeResize="0"/>
          <p:nvPr/>
        </p:nvPicPr>
        <p:blipFill rotWithShape="1">
          <a:blip r:embed="rId7">
            <a:alphaModFix/>
          </a:blip>
          <a:srcRect t="13914" b="8418"/>
          <a:stretch/>
        </p:blipFill>
        <p:spPr>
          <a:xfrm>
            <a:off x="2394281" y="2803356"/>
            <a:ext cx="6754168" cy="380197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106" name="Google Shape;106;p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sp>
        <p:nvSpPr>
          <p:cNvPr id="107" name="Google Shape;107;p2"/>
          <p:cNvSpPr/>
          <p:nvPr/>
        </p:nvSpPr>
        <p:spPr>
          <a:xfrm>
            <a:off x="443794" y="1219589"/>
            <a:ext cx="1437257"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2800">
                <a:solidFill>
                  <a:srgbClr val="C00000"/>
                </a:solidFill>
                <a:latin typeface="Calibri"/>
                <a:ea typeface="Calibri"/>
                <a:cs typeface="Calibri"/>
                <a:sym typeface="Calibri"/>
              </a:rPr>
              <a:t>Index</a:t>
            </a:r>
            <a:endParaRPr sz="2800">
              <a:solidFill>
                <a:srgbClr val="C00000"/>
              </a:solidFill>
              <a:latin typeface="Calibri"/>
              <a:ea typeface="Calibri"/>
              <a:cs typeface="Calibri"/>
              <a:sym typeface="Calibri"/>
            </a:endParaRPr>
          </a:p>
        </p:txBody>
      </p:sp>
      <p:pic>
        <p:nvPicPr>
          <p:cNvPr id="108" name="Google Shape;108;p2"/>
          <p:cNvPicPr preferRelativeResize="0"/>
          <p:nvPr/>
        </p:nvPicPr>
        <p:blipFill rotWithShape="1">
          <a:blip r:embed="rId3">
            <a:alphaModFix/>
          </a:blip>
          <a:srcRect/>
          <a:stretch/>
        </p:blipFill>
        <p:spPr>
          <a:xfrm>
            <a:off x="1280161" y="182881"/>
            <a:ext cx="1854924" cy="1099442"/>
          </a:xfrm>
          <a:prstGeom prst="rect">
            <a:avLst/>
          </a:prstGeom>
          <a:noFill/>
          <a:ln>
            <a:noFill/>
          </a:ln>
        </p:spPr>
      </p:pic>
      <p:pic>
        <p:nvPicPr>
          <p:cNvPr id="109" name="Google Shape;109;p2"/>
          <p:cNvPicPr preferRelativeResize="0"/>
          <p:nvPr/>
        </p:nvPicPr>
        <p:blipFill rotWithShape="1">
          <a:blip r:embed="rId4">
            <a:alphaModFix/>
          </a:blip>
          <a:srcRect/>
          <a:stretch/>
        </p:blipFill>
        <p:spPr>
          <a:xfrm>
            <a:off x="4027214" y="0"/>
            <a:ext cx="2835142" cy="1293223"/>
          </a:xfrm>
          <a:prstGeom prst="rect">
            <a:avLst/>
          </a:prstGeom>
          <a:noFill/>
          <a:ln>
            <a:noFill/>
          </a:ln>
        </p:spPr>
      </p:pic>
      <p:pic>
        <p:nvPicPr>
          <p:cNvPr id="110" name="Google Shape;110;p2"/>
          <p:cNvPicPr preferRelativeResize="0"/>
          <p:nvPr/>
        </p:nvPicPr>
        <p:blipFill rotWithShape="1">
          <a:blip r:embed="rId5">
            <a:alphaModFix/>
          </a:blip>
          <a:srcRect/>
          <a:stretch/>
        </p:blipFill>
        <p:spPr>
          <a:xfrm>
            <a:off x="7707085" y="0"/>
            <a:ext cx="1698171" cy="1293223"/>
          </a:xfrm>
          <a:prstGeom prst="rect">
            <a:avLst/>
          </a:prstGeom>
          <a:noFill/>
          <a:ln>
            <a:noFill/>
          </a:ln>
        </p:spPr>
      </p:pic>
      <p:pic>
        <p:nvPicPr>
          <p:cNvPr id="111" name="Google Shape;111;p2"/>
          <p:cNvPicPr preferRelativeResize="0"/>
          <p:nvPr/>
        </p:nvPicPr>
        <p:blipFill rotWithShape="1">
          <a:blip r:embed="rId6">
            <a:alphaModFix/>
          </a:blip>
          <a:srcRect/>
          <a:stretch/>
        </p:blipFill>
        <p:spPr>
          <a:xfrm>
            <a:off x="10282645" y="0"/>
            <a:ext cx="1476103" cy="1476103"/>
          </a:xfrm>
          <a:prstGeom prst="rect">
            <a:avLst/>
          </a:prstGeom>
          <a:noFill/>
          <a:ln>
            <a:noFill/>
          </a:ln>
        </p:spPr>
      </p:pic>
      <p:sp>
        <p:nvSpPr>
          <p:cNvPr id="112" name="Google Shape;112;p2"/>
          <p:cNvSpPr/>
          <p:nvPr/>
        </p:nvSpPr>
        <p:spPr>
          <a:xfrm>
            <a:off x="483324" y="1280158"/>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3" name="Google Shape;113;p2"/>
          <p:cNvSpPr txBox="1"/>
          <p:nvPr/>
        </p:nvSpPr>
        <p:spPr>
          <a:xfrm>
            <a:off x="707615" y="1636947"/>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Project Details/Problem Statement</a:t>
            </a:r>
            <a:endParaRPr sz="1600">
              <a:solidFill>
                <a:schemeClr val="lt1"/>
              </a:solidFill>
              <a:latin typeface="Calibri"/>
              <a:ea typeface="Calibri"/>
              <a:cs typeface="Calibri"/>
              <a:sym typeface="Calibri"/>
            </a:endParaRPr>
          </a:p>
        </p:txBody>
      </p:sp>
      <p:sp>
        <p:nvSpPr>
          <p:cNvPr id="114" name="Google Shape;114;p2"/>
          <p:cNvSpPr/>
          <p:nvPr/>
        </p:nvSpPr>
        <p:spPr>
          <a:xfrm>
            <a:off x="149994" y="1634623"/>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1</a:t>
            </a:r>
            <a:endParaRPr sz="1800">
              <a:solidFill>
                <a:schemeClr val="lt1"/>
              </a:solidFill>
              <a:latin typeface="Calibri"/>
              <a:ea typeface="Calibri"/>
              <a:cs typeface="Calibri"/>
              <a:sym typeface="Calibri"/>
            </a:endParaRPr>
          </a:p>
        </p:txBody>
      </p:sp>
      <p:sp>
        <p:nvSpPr>
          <p:cNvPr id="115" name="Google Shape;115;p2"/>
          <p:cNvSpPr/>
          <p:nvPr/>
        </p:nvSpPr>
        <p:spPr>
          <a:xfrm>
            <a:off x="153265" y="2138631"/>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2</a:t>
            </a:r>
            <a:endParaRPr sz="1800">
              <a:solidFill>
                <a:schemeClr val="lt1"/>
              </a:solidFill>
              <a:latin typeface="Calibri"/>
              <a:ea typeface="Calibri"/>
              <a:cs typeface="Calibri"/>
              <a:sym typeface="Calibri"/>
            </a:endParaRPr>
          </a:p>
        </p:txBody>
      </p:sp>
      <p:sp>
        <p:nvSpPr>
          <p:cNvPr id="116" name="Google Shape;116;p2"/>
          <p:cNvSpPr/>
          <p:nvPr/>
        </p:nvSpPr>
        <p:spPr>
          <a:xfrm>
            <a:off x="145793" y="2621139"/>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3</a:t>
            </a:r>
            <a:endParaRPr sz="1800">
              <a:solidFill>
                <a:schemeClr val="lt1"/>
              </a:solidFill>
              <a:latin typeface="Calibri"/>
              <a:ea typeface="Calibri"/>
              <a:cs typeface="Calibri"/>
              <a:sym typeface="Calibri"/>
            </a:endParaRPr>
          </a:p>
        </p:txBody>
      </p:sp>
      <p:sp>
        <p:nvSpPr>
          <p:cNvPr id="117" name="Google Shape;117;p2"/>
          <p:cNvSpPr/>
          <p:nvPr/>
        </p:nvSpPr>
        <p:spPr>
          <a:xfrm>
            <a:off x="143256" y="3108125"/>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4</a:t>
            </a:r>
            <a:endParaRPr sz="1800">
              <a:solidFill>
                <a:schemeClr val="lt1"/>
              </a:solidFill>
              <a:latin typeface="Calibri"/>
              <a:ea typeface="Calibri"/>
              <a:cs typeface="Calibri"/>
              <a:sym typeface="Calibri"/>
            </a:endParaRPr>
          </a:p>
        </p:txBody>
      </p:sp>
      <p:sp>
        <p:nvSpPr>
          <p:cNvPr id="118" name="Google Shape;118;p2"/>
          <p:cNvSpPr/>
          <p:nvPr/>
        </p:nvSpPr>
        <p:spPr>
          <a:xfrm>
            <a:off x="139511" y="3615704"/>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5</a:t>
            </a:r>
            <a:endParaRPr sz="1800">
              <a:solidFill>
                <a:schemeClr val="lt1"/>
              </a:solidFill>
              <a:latin typeface="Calibri"/>
              <a:ea typeface="Calibri"/>
              <a:cs typeface="Calibri"/>
              <a:sym typeface="Calibri"/>
            </a:endParaRPr>
          </a:p>
        </p:txBody>
      </p:sp>
      <p:sp>
        <p:nvSpPr>
          <p:cNvPr id="119" name="Google Shape;119;p2"/>
          <p:cNvSpPr/>
          <p:nvPr/>
        </p:nvSpPr>
        <p:spPr>
          <a:xfrm>
            <a:off x="147552" y="4078519"/>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6</a:t>
            </a:r>
            <a:endParaRPr sz="1800">
              <a:solidFill>
                <a:schemeClr val="lt1"/>
              </a:solidFill>
              <a:latin typeface="Calibri"/>
              <a:ea typeface="Calibri"/>
              <a:cs typeface="Calibri"/>
              <a:sym typeface="Calibri"/>
            </a:endParaRPr>
          </a:p>
        </p:txBody>
      </p:sp>
      <p:sp>
        <p:nvSpPr>
          <p:cNvPr id="120" name="Google Shape;120;p2"/>
          <p:cNvSpPr/>
          <p:nvPr/>
        </p:nvSpPr>
        <p:spPr>
          <a:xfrm>
            <a:off x="128800" y="4533218"/>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7</a:t>
            </a:r>
            <a:endParaRPr sz="1800">
              <a:solidFill>
                <a:schemeClr val="lt1"/>
              </a:solidFill>
              <a:latin typeface="Calibri"/>
              <a:ea typeface="Calibri"/>
              <a:cs typeface="Calibri"/>
              <a:sym typeface="Calibri"/>
            </a:endParaRPr>
          </a:p>
        </p:txBody>
      </p:sp>
      <p:sp>
        <p:nvSpPr>
          <p:cNvPr id="121" name="Google Shape;121;p2"/>
          <p:cNvSpPr/>
          <p:nvPr/>
        </p:nvSpPr>
        <p:spPr>
          <a:xfrm>
            <a:off x="131544" y="4992837"/>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8</a:t>
            </a:r>
            <a:endParaRPr sz="1800">
              <a:solidFill>
                <a:schemeClr val="lt1"/>
              </a:solidFill>
              <a:latin typeface="Calibri"/>
              <a:ea typeface="Calibri"/>
              <a:cs typeface="Calibri"/>
              <a:sym typeface="Calibri"/>
            </a:endParaRPr>
          </a:p>
        </p:txBody>
      </p:sp>
      <p:sp>
        <p:nvSpPr>
          <p:cNvPr id="122" name="Google Shape;122;p2"/>
          <p:cNvSpPr/>
          <p:nvPr/>
        </p:nvSpPr>
        <p:spPr>
          <a:xfrm>
            <a:off x="144986" y="5467824"/>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9</a:t>
            </a:r>
            <a:endParaRPr sz="1800">
              <a:solidFill>
                <a:schemeClr val="lt1"/>
              </a:solidFill>
              <a:latin typeface="Calibri"/>
              <a:ea typeface="Calibri"/>
              <a:cs typeface="Calibri"/>
              <a:sym typeface="Calibri"/>
            </a:endParaRPr>
          </a:p>
        </p:txBody>
      </p:sp>
      <p:sp>
        <p:nvSpPr>
          <p:cNvPr id="123" name="Google Shape;123;p2"/>
          <p:cNvSpPr/>
          <p:nvPr/>
        </p:nvSpPr>
        <p:spPr>
          <a:xfrm>
            <a:off x="151271" y="5973776"/>
            <a:ext cx="522514" cy="378823"/>
          </a:xfrm>
          <a:prstGeom prst="roundRect">
            <a:avLst>
              <a:gd name="adj" fmla="val 16667"/>
            </a:avLst>
          </a:prstGeom>
          <a:solidFill>
            <a:srgbClr val="96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IN" sz="1800">
                <a:solidFill>
                  <a:schemeClr val="lt1"/>
                </a:solidFill>
                <a:latin typeface="Calibri"/>
                <a:ea typeface="Calibri"/>
                <a:cs typeface="Calibri"/>
                <a:sym typeface="Calibri"/>
              </a:rPr>
              <a:t>10</a:t>
            </a:r>
            <a:endParaRPr sz="1800">
              <a:solidFill>
                <a:schemeClr val="lt1"/>
              </a:solidFill>
              <a:latin typeface="Calibri"/>
              <a:ea typeface="Calibri"/>
              <a:cs typeface="Calibri"/>
              <a:sym typeface="Calibri"/>
            </a:endParaRPr>
          </a:p>
        </p:txBody>
      </p:sp>
      <p:pic>
        <p:nvPicPr>
          <p:cNvPr id="124" name="Google Shape;124;p2" descr="SDG-June-2019-Goal-B.jpg"/>
          <p:cNvPicPr preferRelativeResize="0"/>
          <p:nvPr/>
        </p:nvPicPr>
        <p:blipFill rotWithShape="1">
          <a:blip r:embed="rId7">
            <a:alphaModFix/>
          </a:blip>
          <a:srcRect b="12837"/>
          <a:stretch/>
        </p:blipFill>
        <p:spPr>
          <a:xfrm>
            <a:off x="4741661" y="2194495"/>
            <a:ext cx="7450339" cy="3652852"/>
          </a:xfrm>
          <a:prstGeom prst="rect">
            <a:avLst/>
          </a:prstGeom>
          <a:noFill/>
          <a:ln>
            <a:noFill/>
          </a:ln>
        </p:spPr>
      </p:pic>
      <p:sp>
        <p:nvSpPr>
          <p:cNvPr id="125" name="Google Shape;125;p2"/>
          <p:cNvSpPr txBox="1"/>
          <p:nvPr/>
        </p:nvSpPr>
        <p:spPr>
          <a:xfrm>
            <a:off x="716946" y="2143911"/>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dirty="0">
                <a:solidFill>
                  <a:schemeClr val="lt1"/>
                </a:solidFill>
                <a:latin typeface="Calibri"/>
                <a:ea typeface="Calibri"/>
                <a:cs typeface="Calibri"/>
                <a:sym typeface="Calibri"/>
              </a:rPr>
              <a:t>Concept of the Solution</a:t>
            </a:r>
            <a:endParaRPr sz="1600" dirty="0">
              <a:solidFill>
                <a:schemeClr val="lt1"/>
              </a:solidFill>
              <a:latin typeface="Calibri"/>
              <a:ea typeface="Calibri"/>
              <a:cs typeface="Calibri"/>
              <a:sym typeface="Calibri"/>
            </a:endParaRPr>
          </a:p>
        </p:txBody>
      </p:sp>
      <p:sp>
        <p:nvSpPr>
          <p:cNvPr id="126" name="Google Shape;126;p2"/>
          <p:cNvSpPr txBox="1"/>
          <p:nvPr/>
        </p:nvSpPr>
        <p:spPr>
          <a:xfrm>
            <a:off x="720057" y="2625992"/>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Novelty / Scope of Solution</a:t>
            </a:r>
            <a:endParaRPr sz="1600">
              <a:solidFill>
                <a:schemeClr val="lt1"/>
              </a:solidFill>
              <a:latin typeface="Calibri"/>
              <a:ea typeface="Calibri"/>
              <a:cs typeface="Calibri"/>
              <a:sym typeface="Calibri"/>
            </a:endParaRPr>
          </a:p>
        </p:txBody>
      </p:sp>
      <p:sp>
        <p:nvSpPr>
          <p:cNvPr id="127" name="Google Shape;127;p2"/>
          <p:cNvSpPr txBox="1"/>
          <p:nvPr/>
        </p:nvSpPr>
        <p:spPr>
          <a:xfrm>
            <a:off x="716947" y="3101853"/>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Pros and Cons of the solution</a:t>
            </a:r>
            <a:endParaRPr sz="1600">
              <a:solidFill>
                <a:schemeClr val="lt1"/>
              </a:solidFill>
              <a:latin typeface="Calibri"/>
              <a:ea typeface="Calibri"/>
              <a:cs typeface="Calibri"/>
              <a:sym typeface="Calibri"/>
            </a:endParaRPr>
          </a:p>
        </p:txBody>
      </p:sp>
      <p:sp>
        <p:nvSpPr>
          <p:cNvPr id="128" name="Google Shape;128;p2"/>
          <p:cNvSpPr txBox="1"/>
          <p:nvPr/>
        </p:nvSpPr>
        <p:spPr>
          <a:xfrm>
            <a:off x="713837" y="3602596"/>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Technical Description</a:t>
            </a:r>
            <a:endParaRPr sz="1600">
              <a:solidFill>
                <a:schemeClr val="lt1"/>
              </a:solidFill>
              <a:latin typeface="Calibri"/>
              <a:ea typeface="Calibri"/>
              <a:cs typeface="Calibri"/>
              <a:sym typeface="Calibri"/>
            </a:endParaRPr>
          </a:p>
        </p:txBody>
      </p:sp>
      <p:sp>
        <p:nvSpPr>
          <p:cNvPr id="129" name="Google Shape;129;p2"/>
          <p:cNvSpPr txBox="1"/>
          <p:nvPr/>
        </p:nvSpPr>
        <p:spPr>
          <a:xfrm>
            <a:off x="723167" y="4066016"/>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Implementation Plan or Working Model (as the case may be)</a:t>
            </a:r>
            <a:endParaRPr sz="1600">
              <a:solidFill>
                <a:schemeClr val="lt1"/>
              </a:solidFill>
              <a:latin typeface="Calibri"/>
              <a:ea typeface="Calibri"/>
              <a:cs typeface="Calibri"/>
              <a:sym typeface="Calibri"/>
            </a:endParaRPr>
          </a:p>
        </p:txBody>
      </p:sp>
      <p:sp>
        <p:nvSpPr>
          <p:cNvPr id="130" name="Google Shape;130;p2"/>
          <p:cNvSpPr txBox="1"/>
          <p:nvPr/>
        </p:nvSpPr>
        <p:spPr>
          <a:xfrm>
            <a:off x="720056" y="4529437"/>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Validation/Testing/Analysis</a:t>
            </a:r>
            <a:endParaRPr sz="1600">
              <a:solidFill>
                <a:schemeClr val="lt1"/>
              </a:solidFill>
              <a:latin typeface="Calibri"/>
              <a:ea typeface="Calibri"/>
              <a:cs typeface="Calibri"/>
              <a:sym typeface="Calibri"/>
            </a:endParaRPr>
          </a:p>
        </p:txBody>
      </p:sp>
      <p:sp>
        <p:nvSpPr>
          <p:cNvPr id="131" name="Google Shape;131;p2"/>
          <p:cNvSpPr txBox="1"/>
          <p:nvPr/>
        </p:nvSpPr>
        <p:spPr>
          <a:xfrm>
            <a:off x="723167" y="4986637"/>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Cost Estimate (If needed)</a:t>
            </a:r>
            <a:endParaRPr sz="1600">
              <a:solidFill>
                <a:schemeClr val="lt1"/>
              </a:solidFill>
              <a:latin typeface="Calibri"/>
              <a:ea typeface="Calibri"/>
              <a:cs typeface="Calibri"/>
              <a:sym typeface="Calibri"/>
            </a:endParaRPr>
          </a:p>
        </p:txBody>
      </p:sp>
      <p:sp>
        <p:nvSpPr>
          <p:cNvPr id="132" name="Google Shape;132;p2"/>
          <p:cNvSpPr txBox="1"/>
          <p:nvPr/>
        </p:nvSpPr>
        <p:spPr>
          <a:xfrm>
            <a:off x="713836" y="5450058"/>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lnSpc>
                <a:spcPct val="110000"/>
              </a:lnSpc>
              <a:spcBef>
                <a:spcPts val="0"/>
              </a:spcBef>
              <a:spcAft>
                <a:spcPts val="0"/>
              </a:spcAft>
              <a:buNone/>
            </a:pPr>
            <a:r>
              <a:rPr lang="en-IN" sz="1600">
                <a:solidFill>
                  <a:schemeClr val="lt1"/>
                </a:solidFill>
                <a:latin typeface="Calibri"/>
                <a:ea typeface="Calibri"/>
                <a:cs typeface="Calibri"/>
                <a:sym typeface="Calibri"/>
              </a:rPr>
              <a:t>Justify reasons for special category awards </a:t>
            </a:r>
            <a:endParaRPr sz="1600">
              <a:solidFill>
                <a:schemeClr val="lt1"/>
              </a:solidFill>
              <a:latin typeface="Calibri"/>
              <a:ea typeface="Calibri"/>
              <a:cs typeface="Calibri"/>
              <a:sym typeface="Calibri"/>
            </a:endParaRPr>
          </a:p>
        </p:txBody>
      </p:sp>
      <p:sp>
        <p:nvSpPr>
          <p:cNvPr id="133" name="Google Shape;133;p2"/>
          <p:cNvSpPr txBox="1"/>
          <p:nvPr/>
        </p:nvSpPr>
        <p:spPr>
          <a:xfrm>
            <a:off x="716947" y="5950801"/>
            <a:ext cx="3861939" cy="380576"/>
          </a:xfrm>
          <a:prstGeom prst="rect">
            <a:avLst/>
          </a:prstGeom>
          <a:solidFill>
            <a:srgbClr val="002060"/>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IN" sz="1600">
                <a:solidFill>
                  <a:schemeClr val="lt1"/>
                </a:solidFill>
                <a:latin typeface="Calibri"/>
                <a:ea typeface="Calibri"/>
                <a:cs typeface="Calibri"/>
                <a:sym typeface="Calibri"/>
              </a:rPr>
              <a:t>References</a:t>
            </a:r>
            <a:endParaRPr sz="1600">
              <a:solidFill>
                <a:schemeClr val="l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139" name="Google Shape;139;p3"/>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140" name="Google Shape;140;p3"/>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141" name="Google Shape;141;p3"/>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142" name="Google Shape;142;p3"/>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143" name="Google Shape;143;p3"/>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144" name="Google Shape;144;p3"/>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5" name="Google Shape;145;p3"/>
          <p:cNvSpPr txBox="1"/>
          <p:nvPr/>
        </p:nvSpPr>
        <p:spPr>
          <a:xfrm>
            <a:off x="509337" y="1508960"/>
            <a:ext cx="10956758" cy="5012155"/>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lnSpc>
                <a:spcPct val="90000"/>
              </a:lnSpc>
              <a:spcBef>
                <a:spcPts val="0"/>
              </a:spcBef>
              <a:spcAft>
                <a:spcPts val="0"/>
              </a:spcAft>
              <a:buClr>
                <a:srgbClr val="002060"/>
              </a:buClr>
              <a:buSzPct val="100000"/>
              <a:buFont typeface="Arial"/>
              <a:buNone/>
            </a:pPr>
            <a:r>
              <a:rPr lang="en-IN" sz="2400" dirty="0">
                <a:solidFill>
                  <a:srgbClr val="002060"/>
                </a:solidFill>
                <a:latin typeface="Calibri"/>
                <a:ea typeface="Calibri"/>
                <a:cs typeface="Calibri"/>
                <a:sym typeface="Calibri"/>
              </a:rPr>
              <a:t>Problem Statement</a:t>
            </a:r>
            <a:endParaRPr dirty="0"/>
          </a:p>
          <a:p>
            <a:pPr marL="533400" algn="just">
              <a:lnSpc>
                <a:spcPct val="115000"/>
              </a:lnSpc>
              <a:spcBef>
                <a:spcPts val="1000"/>
              </a:spcBef>
              <a:buClr>
                <a:schemeClr val="dk1"/>
              </a:buClr>
              <a:buSzPct val="100000"/>
              <a:buFont typeface="Wingdings" pitchFamily="2" charset="2"/>
              <a:buChar char="Ø"/>
            </a:pPr>
            <a:r>
              <a:rPr lang="en-IN" sz="2800" dirty="0">
                <a:solidFill>
                  <a:srgbClr val="002060"/>
                </a:solidFill>
                <a:latin typeface="Calibri"/>
                <a:ea typeface="Calibri"/>
                <a:cs typeface="Calibri"/>
                <a:sym typeface="Calibri"/>
              </a:rPr>
              <a:t>	</a:t>
            </a:r>
            <a:r>
              <a:rPr lang="en-IN" sz="2800" dirty="0" smtClean="0">
                <a:solidFill>
                  <a:schemeClr val="dk1"/>
                </a:solidFill>
                <a:highlight>
                  <a:srgbClr val="FFFFFF"/>
                </a:highlight>
                <a:latin typeface="Times New Roman"/>
                <a:ea typeface="Times New Roman"/>
                <a:cs typeface="Times New Roman"/>
                <a:sym typeface="Times New Roman"/>
              </a:rPr>
              <a:t>If </a:t>
            </a:r>
            <a:r>
              <a:rPr lang="en-IN" sz="2800" dirty="0" smtClean="0">
                <a:solidFill>
                  <a:schemeClr val="dk1"/>
                </a:solidFill>
                <a:highlight>
                  <a:srgbClr val="FFFFFF"/>
                </a:highlight>
                <a:latin typeface="Times New Roman"/>
                <a:ea typeface="Times New Roman"/>
                <a:cs typeface="Times New Roman"/>
                <a:sym typeface="Times New Roman"/>
              </a:rPr>
              <a:t>waste is dumped in the dustbin for a long time, hazardous gasses are produced by which toxicity level increases. </a:t>
            </a:r>
          </a:p>
          <a:p>
            <a:pPr marL="533400" algn="just">
              <a:lnSpc>
                <a:spcPct val="115000"/>
              </a:lnSpc>
              <a:spcBef>
                <a:spcPts val="1000"/>
              </a:spcBef>
              <a:buClr>
                <a:schemeClr val="dk1"/>
              </a:buClr>
              <a:buSzPct val="100000"/>
              <a:buFont typeface="Wingdings" pitchFamily="2" charset="2"/>
              <a:buChar char="Ø"/>
            </a:pPr>
            <a:r>
              <a:rPr lang="en-IN" sz="2800" dirty="0" smtClean="0">
                <a:solidFill>
                  <a:schemeClr val="dk1"/>
                </a:solidFill>
                <a:highlight>
                  <a:srgbClr val="FFFFFF"/>
                </a:highlight>
                <a:latin typeface="Times New Roman"/>
                <a:ea typeface="Times New Roman"/>
                <a:cs typeface="Times New Roman"/>
                <a:sym typeface="Times New Roman"/>
              </a:rPr>
              <a:t> Hence</a:t>
            </a:r>
            <a:r>
              <a:rPr lang="en-IN" sz="2800" dirty="0" smtClean="0">
                <a:solidFill>
                  <a:schemeClr val="dk1"/>
                </a:solidFill>
                <a:highlight>
                  <a:srgbClr val="FFFFFF"/>
                </a:highlight>
                <a:latin typeface="Times New Roman"/>
                <a:ea typeface="Times New Roman"/>
                <a:cs typeface="Times New Roman"/>
                <a:sym typeface="Times New Roman"/>
              </a:rPr>
              <a:t>, public people, especially sweepers and cleaners, are prone to diseases. </a:t>
            </a:r>
          </a:p>
          <a:p>
            <a:pPr marL="533400" lvl="0" algn="just">
              <a:lnSpc>
                <a:spcPct val="115000"/>
              </a:lnSpc>
              <a:spcBef>
                <a:spcPts val="1000"/>
              </a:spcBef>
              <a:buClr>
                <a:schemeClr val="dk1"/>
              </a:buClr>
              <a:buSzPct val="100000"/>
              <a:buFont typeface="Wingdings" pitchFamily="2" charset="2"/>
              <a:buChar char="Ø"/>
            </a:pPr>
            <a:r>
              <a:rPr lang="en-IN" sz="2800" dirty="0" smtClean="0">
                <a:solidFill>
                  <a:schemeClr val="dk1"/>
                </a:solidFill>
                <a:highlight>
                  <a:srgbClr val="FFFFFF"/>
                </a:highlight>
                <a:latin typeface="Times New Roman"/>
                <a:ea typeface="Times New Roman"/>
                <a:cs typeface="Times New Roman"/>
                <a:sym typeface="Times New Roman"/>
              </a:rPr>
              <a:t> 2/3rd </a:t>
            </a:r>
            <a:r>
              <a:rPr lang="en-IN" sz="2800" dirty="0" smtClean="0">
                <a:solidFill>
                  <a:schemeClr val="dk1"/>
                </a:solidFill>
                <a:highlight>
                  <a:srgbClr val="FFFFFF"/>
                </a:highlight>
                <a:latin typeface="Times New Roman"/>
                <a:ea typeface="Times New Roman"/>
                <a:cs typeface="Times New Roman"/>
                <a:sym typeface="Times New Roman"/>
              </a:rPr>
              <a:t>of total deaths are due to stroke, cancer, and respiratory disease.</a:t>
            </a:r>
          </a:p>
          <a:p>
            <a:pPr marL="533400" lvl="0" algn="just">
              <a:lnSpc>
                <a:spcPct val="115000"/>
              </a:lnSpc>
              <a:spcBef>
                <a:spcPts val="1000"/>
              </a:spcBef>
              <a:buClr>
                <a:schemeClr val="dk1"/>
              </a:buClr>
              <a:buSzPct val="100000"/>
              <a:buFont typeface="Wingdings" pitchFamily="2" charset="2"/>
              <a:buChar char="Ø"/>
            </a:pPr>
            <a:r>
              <a:rPr lang="en-IN" sz="2800" dirty="0" smtClean="0">
                <a:solidFill>
                  <a:schemeClr val="dk1"/>
                </a:solidFill>
                <a:highlight>
                  <a:srgbClr val="FFFFFF"/>
                </a:highlight>
                <a:latin typeface="Times New Roman"/>
                <a:ea typeface="Times New Roman"/>
                <a:cs typeface="Times New Roman"/>
                <a:sym typeface="Times New Roman"/>
              </a:rPr>
              <a:t> 2.6 </a:t>
            </a:r>
            <a:r>
              <a:rPr lang="en-IN" sz="2800" dirty="0" smtClean="0">
                <a:solidFill>
                  <a:schemeClr val="dk1"/>
                </a:solidFill>
                <a:highlight>
                  <a:srgbClr val="FFFFFF"/>
                </a:highlight>
                <a:latin typeface="Times New Roman"/>
                <a:ea typeface="Times New Roman"/>
                <a:cs typeface="Times New Roman"/>
                <a:sym typeface="Times New Roman"/>
              </a:rPr>
              <a:t>million deaths every year are caused due to unhealthy environments. </a:t>
            </a:r>
            <a:endParaRPr lang="en-IN" sz="2800" dirty="0" smtClean="0">
              <a:solidFill>
                <a:schemeClr val="dk1"/>
              </a:solidFill>
              <a:highlight>
                <a:srgbClr val="FFFFFF"/>
              </a:highlight>
              <a:latin typeface="Times New Roman"/>
              <a:ea typeface="Times New Roman"/>
              <a:cs typeface="Times New Roman"/>
              <a:sym typeface="Times New Roman"/>
            </a:endParaRPr>
          </a:p>
          <a:p>
            <a:pPr marL="533400" algn="just">
              <a:lnSpc>
                <a:spcPct val="115000"/>
              </a:lnSpc>
              <a:spcBef>
                <a:spcPts val="1000"/>
              </a:spcBef>
              <a:buClr>
                <a:schemeClr val="dk1"/>
              </a:buClr>
              <a:buSzPct val="100000"/>
              <a:buFont typeface="Wingdings" pitchFamily="2" charset="2"/>
              <a:buChar char="Ø"/>
            </a:pPr>
            <a:r>
              <a:rPr lang="en-IN" sz="2800" b="1" dirty="0" smtClean="0">
                <a:solidFill>
                  <a:schemeClr val="dk1"/>
                </a:solidFill>
                <a:highlight>
                  <a:srgbClr val="FFFFFF"/>
                </a:highlight>
                <a:latin typeface="Times New Roman"/>
                <a:ea typeface="Times New Roman"/>
                <a:cs typeface="Times New Roman"/>
                <a:sym typeface="Times New Roman"/>
              </a:rPr>
              <a:t> We measures </a:t>
            </a:r>
            <a:r>
              <a:rPr lang="en-IN" sz="2800" b="1" dirty="0" smtClean="0">
                <a:solidFill>
                  <a:schemeClr val="dk1"/>
                </a:solidFill>
                <a:highlight>
                  <a:srgbClr val="FFFFFF"/>
                </a:highlight>
                <a:latin typeface="Times New Roman"/>
                <a:ea typeface="Times New Roman"/>
                <a:cs typeface="Times New Roman"/>
                <a:sym typeface="Times New Roman"/>
              </a:rPr>
              <a:t>the toxicity level of waste </a:t>
            </a:r>
            <a:endParaRPr lang="en-IN" sz="2800" b="1" dirty="0" smtClean="0">
              <a:solidFill>
                <a:schemeClr val="dk1"/>
              </a:solidFill>
              <a:highlight>
                <a:srgbClr val="FFFFFF"/>
              </a:highlight>
              <a:latin typeface="Times New Roman"/>
              <a:ea typeface="Times New Roman"/>
              <a:cs typeface="Times New Roman"/>
              <a:sym typeface="Times New Roman"/>
            </a:endParaRPr>
          </a:p>
          <a:p>
            <a:pPr marL="533400" lvl="0" algn="just">
              <a:lnSpc>
                <a:spcPct val="115000"/>
              </a:lnSpc>
              <a:spcBef>
                <a:spcPts val="1000"/>
              </a:spcBef>
              <a:buClr>
                <a:schemeClr val="dk1"/>
              </a:buClr>
              <a:buSzPct val="100000"/>
              <a:buFont typeface="Wingdings" pitchFamily="2" charset="2"/>
              <a:buChar char="Ø"/>
            </a:pPr>
            <a:r>
              <a:rPr lang="en-IN" sz="2800" b="1" dirty="0" smtClean="0">
                <a:solidFill>
                  <a:schemeClr val="dk1"/>
                </a:solidFill>
                <a:highlight>
                  <a:srgbClr val="FFFFFF"/>
                </a:highlight>
                <a:latin typeface="Times New Roman"/>
                <a:ea typeface="Times New Roman"/>
                <a:cs typeface="Times New Roman"/>
                <a:sym typeface="Times New Roman"/>
              </a:rPr>
              <a:t> </a:t>
            </a:r>
            <a:r>
              <a:rPr lang="en-IN" sz="2800" dirty="0" smtClean="0">
                <a:solidFill>
                  <a:schemeClr val="dk1"/>
                </a:solidFill>
                <a:highlight>
                  <a:srgbClr val="FFFFFF"/>
                </a:highlight>
                <a:latin typeface="Times New Roman"/>
                <a:ea typeface="Times New Roman"/>
                <a:cs typeface="Times New Roman"/>
                <a:sym typeface="Times New Roman"/>
              </a:rPr>
              <a:t>To R</a:t>
            </a:r>
            <a:r>
              <a:rPr lang="en-IN" sz="2800" dirty="0" smtClean="0">
                <a:solidFill>
                  <a:schemeClr val="dk1"/>
                </a:solidFill>
                <a:highlight>
                  <a:srgbClr val="FFFFFF"/>
                </a:highlight>
                <a:latin typeface="Times New Roman"/>
                <a:ea typeface="Times New Roman"/>
                <a:cs typeface="Times New Roman"/>
                <a:sym typeface="Times New Roman"/>
              </a:rPr>
              <a:t>educe </a:t>
            </a:r>
            <a:r>
              <a:rPr lang="en-IN" sz="2800" dirty="0">
                <a:solidFill>
                  <a:schemeClr val="dk1"/>
                </a:solidFill>
                <a:highlight>
                  <a:srgbClr val="FFFFFF"/>
                </a:highlight>
                <a:latin typeface="Times New Roman"/>
                <a:ea typeface="Times New Roman"/>
                <a:cs typeface="Times New Roman"/>
                <a:sym typeface="Times New Roman"/>
              </a:rPr>
              <a:t>the over-dumping </a:t>
            </a:r>
            <a:r>
              <a:rPr lang="en-IN" sz="2800" dirty="0" smtClean="0">
                <a:solidFill>
                  <a:schemeClr val="dk1"/>
                </a:solidFill>
                <a:highlight>
                  <a:srgbClr val="FFFFFF"/>
                </a:highlight>
                <a:latin typeface="Times New Roman"/>
                <a:ea typeface="Times New Roman"/>
                <a:cs typeface="Times New Roman"/>
                <a:sym typeface="Times New Roman"/>
              </a:rPr>
              <a:t>by sending the garbage bin </a:t>
            </a:r>
            <a:r>
              <a:rPr lang="en-IN" sz="2800" b="1" dirty="0">
                <a:solidFill>
                  <a:schemeClr val="dk1"/>
                </a:solidFill>
                <a:highlight>
                  <a:srgbClr val="FFFFFF"/>
                </a:highlight>
                <a:latin typeface="Times New Roman"/>
                <a:ea typeface="Times New Roman"/>
                <a:cs typeface="Times New Roman"/>
                <a:sym typeface="Times New Roman"/>
              </a:rPr>
              <a:t>information to the authorities </a:t>
            </a:r>
            <a:r>
              <a:rPr lang="en-IN" sz="2800" dirty="0">
                <a:solidFill>
                  <a:schemeClr val="dk1"/>
                </a:solidFill>
                <a:highlight>
                  <a:srgbClr val="FFFFFF"/>
                </a:highlight>
                <a:latin typeface="Times New Roman"/>
                <a:ea typeface="Times New Roman"/>
                <a:cs typeface="Times New Roman"/>
                <a:sym typeface="Times New Roman"/>
              </a:rPr>
              <a:t>and drivers </a:t>
            </a:r>
            <a:r>
              <a:rPr lang="en-IN" sz="2800" b="1" dirty="0">
                <a:solidFill>
                  <a:schemeClr val="dk1"/>
                </a:solidFill>
                <a:highlight>
                  <a:srgbClr val="FFFFFF"/>
                </a:highlight>
                <a:latin typeface="Times New Roman"/>
                <a:ea typeface="Times New Roman"/>
                <a:cs typeface="Times New Roman"/>
                <a:sym typeface="Times New Roman"/>
              </a:rPr>
              <a:t>through mobile applications.</a:t>
            </a:r>
            <a:r>
              <a:rPr lang="en-IN" sz="2800" dirty="0">
                <a:solidFill>
                  <a:schemeClr val="dk1"/>
                </a:solidFill>
                <a:highlight>
                  <a:srgbClr val="FFFFFF"/>
                </a:highlight>
                <a:latin typeface="Times New Roman"/>
                <a:ea typeface="Times New Roman"/>
                <a:cs typeface="Times New Roman"/>
                <a:sym typeface="Times New Roman"/>
              </a:rPr>
              <a:t> </a:t>
            </a:r>
            <a:endParaRPr lang="en-IN" sz="2800" dirty="0" smtClean="0">
              <a:solidFill>
                <a:schemeClr val="dk1"/>
              </a:solidFill>
              <a:highlight>
                <a:srgbClr val="FFFFFF"/>
              </a:highlight>
              <a:latin typeface="Times New Roman"/>
              <a:ea typeface="Times New Roman"/>
              <a:cs typeface="Times New Roman"/>
              <a:sym typeface="Times New Roman"/>
            </a:endParaRPr>
          </a:p>
          <a:p>
            <a:pPr marL="533400" marR="0" lvl="0" algn="just" rtl="0">
              <a:lnSpc>
                <a:spcPct val="115000"/>
              </a:lnSpc>
              <a:spcBef>
                <a:spcPts val="1000"/>
              </a:spcBef>
              <a:spcAft>
                <a:spcPts val="0"/>
              </a:spcAft>
              <a:buClr>
                <a:schemeClr val="dk1"/>
              </a:buClr>
              <a:buSzPct val="100000"/>
              <a:buFont typeface="Wingdings" pitchFamily="2" charset="2"/>
              <a:buChar char="Ø"/>
            </a:pPr>
            <a:r>
              <a:rPr lang="en-IN" sz="2800" dirty="0" smtClean="0">
                <a:solidFill>
                  <a:schemeClr val="dk1"/>
                </a:solidFill>
                <a:highlight>
                  <a:srgbClr val="FFFFFF"/>
                </a:highlight>
                <a:latin typeface="Times New Roman"/>
                <a:ea typeface="Times New Roman"/>
                <a:cs typeface="Times New Roman"/>
                <a:sym typeface="Times New Roman"/>
              </a:rPr>
              <a:t>	It </a:t>
            </a:r>
            <a:r>
              <a:rPr lang="en-IN" sz="2800" b="1" dirty="0" smtClean="0">
                <a:solidFill>
                  <a:schemeClr val="dk1"/>
                </a:solidFill>
                <a:highlight>
                  <a:srgbClr val="FFFFFF"/>
                </a:highlight>
                <a:latin typeface="Times New Roman"/>
                <a:ea typeface="Times New Roman"/>
                <a:cs typeface="Times New Roman"/>
                <a:sym typeface="Times New Roman"/>
              </a:rPr>
              <a:t>intimates </a:t>
            </a:r>
            <a:r>
              <a:rPr lang="en-IN" sz="2800" b="1" dirty="0">
                <a:solidFill>
                  <a:schemeClr val="dk1"/>
                </a:solidFill>
                <a:highlight>
                  <a:srgbClr val="FFFFFF"/>
                </a:highlight>
                <a:latin typeface="Times New Roman"/>
                <a:ea typeface="Times New Roman"/>
                <a:cs typeface="Times New Roman"/>
                <a:sym typeface="Times New Roman"/>
              </a:rPr>
              <a:t>the people </a:t>
            </a:r>
            <a:r>
              <a:rPr lang="en-IN" sz="2800" dirty="0">
                <a:solidFill>
                  <a:schemeClr val="dk1"/>
                </a:solidFill>
                <a:highlight>
                  <a:srgbClr val="FFFFFF"/>
                </a:highlight>
                <a:latin typeface="Times New Roman"/>
                <a:ea typeface="Times New Roman"/>
                <a:cs typeface="Times New Roman"/>
                <a:sym typeface="Times New Roman"/>
              </a:rPr>
              <a:t>where the next </a:t>
            </a:r>
            <a:r>
              <a:rPr lang="en-IN" sz="2800" b="1" dirty="0">
                <a:solidFill>
                  <a:schemeClr val="dk1"/>
                </a:solidFill>
                <a:highlight>
                  <a:srgbClr val="FFFFFF"/>
                </a:highlight>
                <a:latin typeface="Times New Roman"/>
                <a:ea typeface="Times New Roman"/>
                <a:cs typeface="Times New Roman"/>
                <a:sym typeface="Times New Roman"/>
              </a:rPr>
              <a:t>closest dustbin is available </a:t>
            </a:r>
            <a:r>
              <a:rPr lang="en-IN" sz="2800" dirty="0">
                <a:solidFill>
                  <a:schemeClr val="dk1"/>
                </a:solidFill>
                <a:highlight>
                  <a:srgbClr val="FFFFFF"/>
                </a:highlight>
                <a:latin typeface="Times New Roman"/>
                <a:ea typeface="Times New Roman"/>
                <a:cs typeface="Times New Roman"/>
                <a:sym typeface="Times New Roman"/>
              </a:rPr>
              <a:t>for use. </a:t>
            </a:r>
            <a:endParaRPr lang="en-IN" sz="2800" dirty="0" smtClean="0">
              <a:solidFill>
                <a:schemeClr val="dk1"/>
              </a:solidFill>
              <a:highlight>
                <a:srgbClr val="FFFFFF"/>
              </a:highlight>
              <a:latin typeface="Times New Roman"/>
              <a:ea typeface="Times New Roman"/>
              <a:cs typeface="Times New Roman"/>
              <a:sym typeface="Times New Roman"/>
            </a:endParaRPr>
          </a:p>
          <a:p>
            <a:pPr marL="533400" marR="0" lvl="0" algn="just" rtl="0">
              <a:lnSpc>
                <a:spcPct val="115000"/>
              </a:lnSpc>
              <a:spcBef>
                <a:spcPts val="1000"/>
              </a:spcBef>
              <a:spcAft>
                <a:spcPts val="0"/>
              </a:spcAft>
              <a:buClr>
                <a:schemeClr val="dk1"/>
              </a:buClr>
              <a:buSzPct val="100000"/>
              <a:buFont typeface="Wingdings" pitchFamily="2" charset="2"/>
              <a:buChar char="Ø"/>
            </a:pPr>
            <a:r>
              <a:rPr lang="en-IN" sz="2800" dirty="0" smtClean="0">
                <a:solidFill>
                  <a:schemeClr val="dk1"/>
                </a:solidFill>
                <a:highlight>
                  <a:srgbClr val="FFFFFF"/>
                </a:highlight>
                <a:latin typeface="Times New Roman"/>
                <a:ea typeface="Times New Roman"/>
                <a:cs typeface="Times New Roman"/>
                <a:sym typeface="Times New Roman"/>
              </a:rPr>
              <a:t>	</a:t>
            </a:r>
            <a:r>
              <a:rPr lang="en-IN" sz="2800" dirty="0" smtClean="0">
                <a:solidFill>
                  <a:schemeClr val="dk1"/>
                </a:solidFill>
                <a:highlight>
                  <a:srgbClr val="FFFFFF"/>
                </a:highlight>
                <a:latin typeface="Times New Roman"/>
                <a:ea typeface="Times New Roman"/>
                <a:cs typeface="Times New Roman"/>
                <a:sym typeface="Times New Roman"/>
              </a:rPr>
              <a:t>To </a:t>
            </a:r>
            <a:r>
              <a:rPr lang="en-IN" sz="2800" dirty="0" smtClean="0">
                <a:solidFill>
                  <a:schemeClr val="dk1"/>
                </a:solidFill>
                <a:highlight>
                  <a:srgbClr val="FFFFFF"/>
                </a:highlight>
                <a:latin typeface="Times New Roman"/>
                <a:ea typeface="Times New Roman"/>
                <a:cs typeface="Times New Roman"/>
                <a:sym typeface="Times New Roman"/>
              </a:rPr>
              <a:t>avoid </a:t>
            </a:r>
            <a:r>
              <a:rPr lang="en-IN" sz="2800" dirty="0">
                <a:solidFill>
                  <a:schemeClr val="dk1"/>
                </a:solidFill>
                <a:highlight>
                  <a:srgbClr val="FFFFFF"/>
                </a:highlight>
                <a:latin typeface="Times New Roman"/>
                <a:ea typeface="Times New Roman"/>
                <a:cs typeface="Times New Roman"/>
                <a:sym typeface="Times New Roman"/>
              </a:rPr>
              <a:t>hazardous diseases and create a clean and healthy environment</a:t>
            </a:r>
            <a:r>
              <a:rPr lang="en-IN" sz="2800" dirty="0" smtClean="0">
                <a:solidFill>
                  <a:schemeClr val="dk1"/>
                </a:solidFill>
                <a:highlight>
                  <a:srgbClr val="FFFFFF"/>
                </a:highlight>
                <a:latin typeface="Times New Roman"/>
                <a:ea typeface="Times New Roman"/>
                <a:cs typeface="Times New Roman"/>
                <a:sym typeface="Times New Roman"/>
              </a:rPr>
              <a:t>.</a:t>
            </a:r>
            <a:endParaRPr sz="2800" dirty="0">
              <a:solidFill>
                <a:schemeClr val="dk1"/>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ct val="47826"/>
              <a:buFont typeface="Arial"/>
              <a:buNone/>
            </a:pPr>
            <a:endParaRPr sz="2300" dirty="0">
              <a:solidFill>
                <a:schemeClr val="dk1"/>
              </a:solidFill>
              <a:latin typeface="Times New Roman"/>
              <a:ea typeface="Times New Roman"/>
              <a:cs typeface="Times New Roman"/>
              <a:sym typeface="Times New Roman"/>
            </a:endParaRPr>
          </a:p>
          <a:p>
            <a:pPr marL="0" marR="0" lvl="0" indent="0" algn="just" rtl="0">
              <a:lnSpc>
                <a:spcPct val="90000"/>
              </a:lnSpc>
              <a:spcBef>
                <a:spcPts val="1000"/>
              </a:spcBef>
              <a:spcAft>
                <a:spcPts val="0"/>
              </a:spcAft>
              <a:buClr>
                <a:schemeClr val="dk1"/>
              </a:buClr>
              <a:buSzPct val="127272"/>
              <a:buFont typeface="Arial"/>
              <a:buNone/>
            </a:pPr>
            <a:endParaRPr sz="2200" dirty="0">
              <a:solidFill>
                <a:schemeClr val="dk1"/>
              </a:solidFill>
              <a:highlight>
                <a:srgbClr val="FFFFFF"/>
              </a:highlight>
              <a:latin typeface="Times New Roman"/>
              <a:ea typeface="Times New Roman"/>
              <a:cs typeface="Times New Roman"/>
              <a:sym typeface="Times New Roman"/>
            </a:endParaRPr>
          </a:p>
          <a:p>
            <a:pPr marL="0" marR="0" lvl="0" indent="0" algn="l" rtl="0">
              <a:lnSpc>
                <a:spcPct val="90000"/>
              </a:lnSpc>
              <a:spcBef>
                <a:spcPts val="1000"/>
              </a:spcBef>
              <a:spcAft>
                <a:spcPts val="0"/>
              </a:spcAft>
              <a:buClr>
                <a:schemeClr val="dk1"/>
              </a:buClr>
              <a:buSzPct val="100000"/>
              <a:buFont typeface="Arial"/>
              <a:buNone/>
            </a:pPr>
            <a:endParaRPr sz="2800" dirty="0">
              <a:solidFill>
                <a:srgbClr val="002060"/>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151" name="Google Shape;151;p4"/>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152" name="Google Shape;152;p4"/>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153" name="Google Shape;153;p4"/>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154" name="Google Shape;154;p4"/>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155" name="Google Shape;155;p4"/>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156" name="Google Shape;156;p4"/>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7" name="Google Shape;157;p4"/>
          <p:cNvSpPr txBox="1"/>
          <p:nvPr/>
        </p:nvSpPr>
        <p:spPr>
          <a:xfrm>
            <a:off x="509337" y="1508960"/>
            <a:ext cx="10956758" cy="50121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2060"/>
              </a:buClr>
              <a:buSzPts val="2400"/>
              <a:buFont typeface="Arial"/>
              <a:buNone/>
            </a:pPr>
            <a:r>
              <a:rPr lang="en-IN" sz="2400" dirty="0">
                <a:solidFill>
                  <a:srgbClr val="002060"/>
                </a:solidFill>
                <a:latin typeface="Calibri"/>
                <a:ea typeface="Calibri"/>
                <a:cs typeface="Calibri"/>
                <a:sym typeface="Calibri"/>
              </a:rPr>
              <a:t>Concept of the solution</a:t>
            </a:r>
            <a:endParaRPr dirty="0"/>
          </a:p>
          <a:p>
            <a:pPr marL="533400" indent="457200" algn="just">
              <a:lnSpc>
                <a:spcPct val="115000"/>
              </a:lnSpc>
              <a:spcBef>
                <a:spcPts val="1000"/>
              </a:spcBef>
              <a:buClr>
                <a:schemeClr val="dk1"/>
              </a:buClr>
              <a:buSzPct val="100000"/>
              <a:buFont typeface="Wingdings" pitchFamily="2" charset="2"/>
              <a:buChar char="Ø"/>
            </a:pPr>
            <a:r>
              <a:rPr lang="en-IN" sz="2600" dirty="0" smtClean="0">
                <a:solidFill>
                  <a:schemeClr val="dk1"/>
                </a:solidFill>
                <a:highlight>
                  <a:srgbClr val="FFFFFF"/>
                </a:highlight>
                <a:latin typeface="Times New Roman"/>
                <a:ea typeface="Times New Roman"/>
                <a:cs typeface="Times New Roman"/>
                <a:sym typeface="Times New Roman"/>
              </a:rPr>
              <a:t>Once if the garbage bin is filled above threshold (80% of total volume – can be adjusted), it informs </a:t>
            </a:r>
            <a:r>
              <a:rPr lang="en-IN" sz="2600" dirty="0">
                <a:solidFill>
                  <a:schemeClr val="dk1"/>
                </a:solidFill>
                <a:highlight>
                  <a:srgbClr val="FFFFFF"/>
                </a:highlight>
                <a:latin typeface="Times New Roman"/>
                <a:ea typeface="Times New Roman"/>
                <a:cs typeface="Times New Roman"/>
                <a:sym typeface="Times New Roman"/>
              </a:rPr>
              <a:t>to the authorities and truck drivers via </a:t>
            </a:r>
            <a:r>
              <a:rPr lang="en-IN" sz="2600" b="1" dirty="0">
                <a:solidFill>
                  <a:schemeClr val="dk1"/>
                </a:solidFill>
                <a:highlight>
                  <a:srgbClr val="FFFFFF"/>
                </a:highlight>
                <a:latin typeface="Times New Roman"/>
                <a:ea typeface="Times New Roman"/>
                <a:cs typeface="Times New Roman"/>
                <a:sym typeface="Times New Roman"/>
              </a:rPr>
              <a:t>mobile </a:t>
            </a:r>
            <a:r>
              <a:rPr lang="en-IN" sz="2600" b="1" dirty="0" smtClean="0">
                <a:solidFill>
                  <a:schemeClr val="dk1"/>
                </a:solidFill>
                <a:highlight>
                  <a:srgbClr val="FFFFFF"/>
                </a:highlight>
                <a:latin typeface="Times New Roman"/>
                <a:ea typeface="Times New Roman"/>
                <a:cs typeface="Times New Roman"/>
                <a:sym typeface="Times New Roman"/>
              </a:rPr>
              <a:t>application</a:t>
            </a:r>
            <a:r>
              <a:rPr lang="en-IN" sz="2600" dirty="0" smtClean="0">
                <a:solidFill>
                  <a:schemeClr val="dk1"/>
                </a:solidFill>
                <a:highlight>
                  <a:srgbClr val="FFFFFF"/>
                </a:highlight>
                <a:latin typeface="Times New Roman"/>
                <a:ea typeface="Times New Roman"/>
                <a:cs typeface="Times New Roman"/>
                <a:sym typeface="Times New Roman"/>
              </a:rPr>
              <a:t>. </a:t>
            </a:r>
            <a:endParaRPr lang="en-IN" sz="2600" dirty="0" smtClean="0">
              <a:solidFill>
                <a:schemeClr val="dk1"/>
              </a:solidFill>
              <a:highlight>
                <a:srgbClr val="FFFFFF"/>
              </a:highlight>
              <a:latin typeface="Times New Roman"/>
              <a:ea typeface="Times New Roman"/>
              <a:cs typeface="Times New Roman"/>
              <a:sym typeface="Times New Roman"/>
            </a:endParaRPr>
          </a:p>
          <a:p>
            <a:pPr marL="533400" indent="457200" algn="just">
              <a:lnSpc>
                <a:spcPct val="115000"/>
              </a:lnSpc>
              <a:spcBef>
                <a:spcPts val="1000"/>
              </a:spcBef>
              <a:buClr>
                <a:schemeClr val="dk1"/>
              </a:buClr>
              <a:buSzPct val="100000"/>
              <a:buFont typeface="Wingdings" pitchFamily="2" charset="2"/>
              <a:buChar char="Ø"/>
            </a:pPr>
            <a:r>
              <a:rPr lang="en-IN" sz="2600" dirty="0" smtClean="0">
                <a:solidFill>
                  <a:schemeClr val="dk1"/>
                </a:solidFill>
                <a:highlight>
                  <a:srgbClr val="FFFFFF"/>
                </a:highlight>
                <a:latin typeface="Times New Roman"/>
                <a:ea typeface="Times New Roman"/>
                <a:cs typeface="Times New Roman"/>
                <a:sym typeface="Times New Roman"/>
              </a:rPr>
              <a:t>This </a:t>
            </a:r>
            <a:r>
              <a:rPr lang="en-IN" sz="2600" dirty="0">
                <a:solidFill>
                  <a:schemeClr val="dk1"/>
                </a:solidFill>
                <a:highlight>
                  <a:srgbClr val="FFFFFF"/>
                </a:highlight>
                <a:latin typeface="Times New Roman"/>
                <a:ea typeface="Times New Roman"/>
                <a:cs typeface="Times New Roman"/>
                <a:sym typeface="Times New Roman"/>
              </a:rPr>
              <a:t>app provides the location of various nearby garbage using which the municipal corporation will be aware of an overflow of garbage </a:t>
            </a:r>
            <a:r>
              <a:rPr lang="en-IN" sz="2600" dirty="0" smtClean="0">
                <a:solidFill>
                  <a:schemeClr val="dk1"/>
                </a:solidFill>
                <a:highlight>
                  <a:srgbClr val="FFFFFF"/>
                </a:highlight>
                <a:latin typeface="Times New Roman"/>
                <a:ea typeface="Times New Roman"/>
                <a:cs typeface="Times New Roman"/>
                <a:sym typeface="Times New Roman"/>
              </a:rPr>
              <a:t> earlier</a:t>
            </a:r>
          </a:p>
          <a:p>
            <a:pPr marL="533400" indent="457200" algn="just">
              <a:lnSpc>
                <a:spcPct val="115000"/>
              </a:lnSpc>
              <a:spcBef>
                <a:spcPts val="1000"/>
              </a:spcBef>
              <a:buClr>
                <a:schemeClr val="dk1"/>
              </a:buClr>
              <a:buSzPct val="100000"/>
              <a:buFont typeface="Wingdings" pitchFamily="2" charset="2"/>
              <a:buChar char="Ø"/>
            </a:pPr>
            <a:r>
              <a:rPr lang="en-IN" sz="2600" dirty="0" smtClean="0">
                <a:solidFill>
                  <a:schemeClr val="dk1"/>
                </a:solidFill>
                <a:highlight>
                  <a:srgbClr val="FFFFFF"/>
                </a:highlight>
                <a:latin typeface="Times New Roman"/>
                <a:ea typeface="Times New Roman"/>
                <a:cs typeface="Times New Roman"/>
                <a:sym typeface="Times New Roman"/>
              </a:rPr>
              <a:t>App shows the toxicity </a:t>
            </a:r>
            <a:r>
              <a:rPr lang="en-IN" sz="2600" dirty="0">
                <a:solidFill>
                  <a:schemeClr val="dk1"/>
                </a:solidFill>
                <a:highlight>
                  <a:srgbClr val="FFFFFF"/>
                </a:highlight>
                <a:latin typeface="Times New Roman"/>
                <a:ea typeface="Times New Roman"/>
                <a:cs typeface="Times New Roman"/>
                <a:sym typeface="Times New Roman"/>
              </a:rPr>
              <a:t>and indicates the level of toxic gas in the respective garbage</a:t>
            </a:r>
            <a:r>
              <a:rPr lang="en-IN" sz="2600" dirty="0" smtClean="0">
                <a:solidFill>
                  <a:schemeClr val="dk1"/>
                </a:solidFill>
                <a:highlight>
                  <a:srgbClr val="FFFFFF"/>
                </a:highlight>
                <a:latin typeface="Times New Roman"/>
                <a:ea typeface="Times New Roman"/>
                <a:cs typeface="Times New Roman"/>
                <a:sym typeface="Times New Roman"/>
              </a:rPr>
              <a:t>.</a:t>
            </a:r>
          </a:p>
          <a:p>
            <a:pPr marL="0" lvl="0" indent="0" algn="l" rtl="0">
              <a:lnSpc>
                <a:spcPct val="115000"/>
              </a:lnSpc>
              <a:spcBef>
                <a:spcPts val="0"/>
              </a:spcBef>
              <a:spcAft>
                <a:spcPts val="0"/>
              </a:spcAft>
              <a:buClr>
                <a:schemeClr val="dk1"/>
              </a:buClr>
              <a:buSzPts val="1100"/>
              <a:buFont typeface="Arial"/>
              <a:buNone/>
            </a:pPr>
            <a:endParaRPr sz="2300" dirty="0">
              <a:solidFill>
                <a:schemeClr val="dk1"/>
              </a:solidFill>
              <a:latin typeface="Times New Roman"/>
              <a:ea typeface="Times New Roman"/>
              <a:cs typeface="Times New Roman"/>
              <a:sym typeface="Times New Roman"/>
            </a:endParaRPr>
          </a:p>
          <a:p>
            <a:pPr marL="0" marR="0" lvl="0" indent="0" algn="l" rtl="0">
              <a:lnSpc>
                <a:spcPct val="90000"/>
              </a:lnSpc>
              <a:spcBef>
                <a:spcPts val="1000"/>
              </a:spcBef>
              <a:spcAft>
                <a:spcPts val="0"/>
              </a:spcAft>
              <a:buClr>
                <a:schemeClr val="dk1"/>
              </a:buClr>
              <a:buSzPts val="2800"/>
              <a:buFont typeface="Arial"/>
              <a:buNone/>
            </a:pPr>
            <a:endParaRPr sz="2800" dirty="0">
              <a:solidFill>
                <a:srgbClr val="002060"/>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163" name="Google Shape;163;p5"/>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dirty="0"/>
          </a:p>
          <a:p>
            <a:pPr marL="0" lvl="0" indent="0" algn="l" rtl="0">
              <a:lnSpc>
                <a:spcPct val="90000"/>
              </a:lnSpc>
              <a:spcBef>
                <a:spcPts val="1000"/>
              </a:spcBef>
              <a:spcAft>
                <a:spcPts val="0"/>
              </a:spcAft>
              <a:buClr>
                <a:schemeClr val="dk1"/>
              </a:buClr>
              <a:buSzPts val="2800"/>
              <a:buNone/>
            </a:pPr>
            <a:endParaRPr dirty="0"/>
          </a:p>
        </p:txBody>
      </p:sp>
      <p:pic>
        <p:nvPicPr>
          <p:cNvPr id="164" name="Google Shape;164;p5"/>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165" name="Google Shape;165;p5"/>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166" name="Google Shape;166;p5"/>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167" name="Google Shape;167;p5"/>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168" name="Google Shape;168;p5"/>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69" name="Google Shape;169;p5"/>
          <p:cNvSpPr txBox="1"/>
          <p:nvPr/>
        </p:nvSpPr>
        <p:spPr>
          <a:xfrm>
            <a:off x="509337" y="1330686"/>
            <a:ext cx="10956758" cy="519043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2060"/>
              </a:buClr>
              <a:buSzPts val="2400"/>
              <a:buFont typeface="Arial"/>
              <a:buNone/>
            </a:pPr>
            <a:r>
              <a:rPr lang="en-IN" sz="2400" dirty="0">
                <a:solidFill>
                  <a:srgbClr val="002060"/>
                </a:solidFill>
                <a:latin typeface="Calibri"/>
                <a:ea typeface="Calibri"/>
                <a:cs typeface="Calibri"/>
                <a:sym typeface="Calibri"/>
              </a:rPr>
              <a:t>Novelty / Scope of Solution</a:t>
            </a:r>
            <a:endParaRPr dirty="0"/>
          </a:p>
          <a:p>
            <a:pPr marL="0" lvl="0" indent="0" algn="just">
              <a:buSzPts val="2400"/>
              <a:buFont typeface="Wingdings" pitchFamily="2" charset="2"/>
              <a:buChar char="Ø"/>
            </a:pPr>
            <a:r>
              <a:rPr lang="en-US" dirty="0" smtClean="0">
                <a:latin typeface="Arial" panose="020B0604020202020204" pitchFamily="34" charset="0"/>
              </a:rPr>
              <a:t> Authorities </a:t>
            </a:r>
            <a:r>
              <a:rPr lang="en-US" dirty="0">
                <a:latin typeface="Arial" panose="020B0604020202020204" pitchFamily="34" charset="0"/>
              </a:rPr>
              <a:t>are not intimated properly or they aren't aware of the level of dustbins whether it has filled or not. </a:t>
            </a:r>
            <a:endParaRPr lang="en-US" dirty="0" smtClean="0">
              <a:latin typeface="Arial" panose="020B0604020202020204" pitchFamily="34" charset="0"/>
            </a:endParaRPr>
          </a:p>
          <a:p>
            <a:pPr algn="just" rtl="0">
              <a:spcBef>
                <a:spcPts val="0"/>
              </a:spcBef>
              <a:spcAft>
                <a:spcPts val="0"/>
              </a:spcAft>
              <a:buFont typeface="Wingdings" pitchFamily="2" charset="2"/>
              <a:buChar char="Ø"/>
            </a:pPr>
            <a:r>
              <a:rPr lang="en-US" b="1" dirty="0" smtClean="0">
                <a:solidFill>
                  <a:srgbClr val="FF0000"/>
                </a:solidFill>
                <a:latin typeface="Arial" panose="020B0604020202020204" pitchFamily="34" charset="0"/>
              </a:rPr>
              <a:t> </a:t>
            </a:r>
            <a:r>
              <a:rPr lang="en-US" b="1" dirty="0" smtClean="0">
                <a:solidFill>
                  <a:srgbClr val="FF0000"/>
                </a:solidFill>
                <a:latin typeface="Arial" panose="020B0604020202020204" pitchFamily="34" charset="0"/>
              </a:rPr>
              <a:t> We have made field survey</a:t>
            </a:r>
            <a:endParaRPr lang="en-US" b="1" dirty="0" smtClean="0">
              <a:solidFill>
                <a:srgbClr val="FF0000"/>
              </a:solidFill>
              <a:latin typeface="Arial" panose="020B0604020202020204" pitchFamily="34" charset="0"/>
            </a:endParaRPr>
          </a:p>
          <a:p>
            <a:pPr algn="just" rtl="0">
              <a:spcBef>
                <a:spcPts val="0"/>
              </a:spcBef>
              <a:spcAft>
                <a:spcPts val="0"/>
              </a:spcAft>
              <a:buFont typeface="Wingdings" pitchFamily="2" charset="2"/>
              <a:buChar char="Ø"/>
            </a:pPr>
            <a:r>
              <a:rPr lang="en-US" b="0" i="0" u="none" strike="noStrike" dirty="0" smtClean="0">
                <a:solidFill>
                  <a:srgbClr val="000000"/>
                </a:solidFill>
                <a:effectLst/>
                <a:latin typeface="Arial" panose="020B0604020202020204" pitchFamily="34" charset="0"/>
              </a:rPr>
              <a:t>  Through </a:t>
            </a:r>
            <a:r>
              <a:rPr lang="en-US" b="0" i="0" u="none" strike="noStrike" dirty="0">
                <a:solidFill>
                  <a:srgbClr val="000000"/>
                </a:solidFill>
                <a:effectLst/>
                <a:latin typeface="Arial" panose="020B0604020202020204" pitchFamily="34" charset="0"/>
              </a:rPr>
              <a:t>this mobile application, we </a:t>
            </a:r>
            <a:r>
              <a:rPr lang="en-US" b="0" i="0" u="none" strike="noStrike" dirty="0" smtClean="0">
                <a:solidFill>
                  <a:srgbClr val="000000"/>
                </a:solidFill>
                <a:effectLst/>
                <a:latin typeface="Arial" panose="020B0604020202020204" pitchFamily="34" charset="0"/>
              </a:rPr>
              <a:t>intimate </a:t>
            </a:r>
            <a:r>
              <a:rPr lang="en-US" b="0" i="0" u="none" strike="noStrike" dirty="0">
                <a:solidFill>
                  <a:srgbClr val="000000"/>
                </a:solidFill>
                <a:effectLst/>
                <a:latin typeface="Arial" panose="020B0604020202020204" pitchFamily="34" charset="0"/>
              </a:rPr>
              <a:t>the authorities to clear the waste once the bins are filled </a:t>
            </a:r>
            <a:endParaRPr lang="en-US" b="0" i="0" u="none" strike="noStrike" dirty="0" smtClean="0">
              <a:solidFill>
                <a:srgbClr val="000000"/>
              </a:solidFill>
              <a:effectLst/>
              <a:latin typeface="Arial" panose="020B0604020202020204" pitchFamily="34" charset="0"/>
            </a:endParaRPr>
          </a:p>
          <a:p>
            <a:pPr algn="just" rtl="0">
              <a:spcBef>
                <a:spcPts val="0"/>
              </a:spcBef>
              <a:spcAft>
                <a:spcPts val="0"/>
              </a:spcAft>
              <a:buFont typeface="Wingdings" pitchFamily="2" charset="2"/>
              <a:buChar char="Ø"/>
            </a:pPr>
            <a:r>
              <a:rPr lang="en-US" b="0" i="0" u="none" strike="noStrike" dirty="0" smtClean="0">
                <a:solidFill>
                  <a:srgbClr val="000000"/>
                </a:solidFill>
                <a:effectLst/>
                <a:latin typeface="Arial" panose="020B0604020202020204" pitchFamily="34" charset="0"/>
              </a:rPr>
              <a:t>   We </a:t>
            </a:r>
            <a:r>
              <a:rPr lang="en-US" b="0" i="0" u="none" strike="noStrike" dirty="0">
                <a:solidFill>
                  <a:srgbClr val="000000"/>
                </a:solidFill>
                <a:effectLst/>
                <a:latin typeface="Arial" panose="020B0604020202020204" pitchFamily="34" charset="0"/>
              </a:rPr>
              <a:t>measure the toxicity of waste to ensure whether it can be used for recycling. </a:t>
            </a:r>
            <a:endParaRPr lang="en-US" b="0" i="0" u="none" strike="noStrike" dirty="0" smtClean="0">
              <a:solidFill>
                <a:srgbClr val="000000"/>
              </a:solidFill>
              <a:effectLst/>
              <a:latin typeface="Arial" panose="020B0604020202020204" pitchFamily="34" charset="0"/>
            </a:endParaRPr>
          </a:p>
          <a:p>
            <a:pPr algn="just" rtl="0">
              <a:spcBef>
                <a:spcPts val="0"/>
              </a:spcBef>
              <a:spcAft>
                <a:spcPts val="0"/>
              </a:spcAft>
              <a:buFont typeface="Wingdings" pitchFamily="2" charset="2"/>
              <a:buChar char="Ø"/>
            </a:pPr>
            <a:r>
              <a:rPr lang="en-US" b="0" i="0" u="none" strike="noStrike" dirty="0" smtClean="0">
                <a:solidFill>
                  <a:srgbClr val="000000"/>
                </a:solidFill>
                <a:effectLst/>
                <a:latin typeface="Arial" panose="020B0604020202020204" pitchFamily="34" charset="0"/>
              </a:rPr>
              <a:t>   We display the </a:t>
            </a:r>
            <a:r>
              <a:rPr lang="en-US" b="0" i="0" u="none" strike="noStrike" dirty="0">
                <a:solidFill>
                  <a:srgbClr val="000000"/>
                </a:solidFill>
                <a:effectLst/>
                <a:latin typeface="Arial" panose="020B0604020202020204" pitchFamily="34" charset="0"/>
              </a:rPr>
              <a:t>near the bins is to make people aware not to over dump and also to search for other bins for disposal of waste.</a:t>
            </a:r>
          </a:p>
          <a:p>
            <a:pPr algn="just" rtl="0">
              <a:spcBef>
                <a:spcPts val="0"/>
              </a:spcBef>
              <a:spcAft>
                <a:spcPts val="0"/>
              </a:spcAft>
            </a:pPr>
            <a:r>
              <a:rPr lang="en-US" b="1" i="1" u="none" strike="noStrike" dirty="0">
                <a:solidFill>
                  <a:srgbClr val="000000"/>
                </a:solidFill>
                <a:effectLst/>
                <a:latin typeface="Arial" panose="020B0604020202020204" pitchFamily="34" charset="0"/>
              </a:rPr>
              <a:t>	</a:t>
            </a:r>
            <a:endParaRPr lang="en-US" b="1" i="1" u="none" strike="noStrike" dirty="0" smtClean="0">
              <a:solidFill>
                <a:srgbClr val="000000"/>
              </a:solidFill>
              <a:effectLst/>
              <a:latin typeface="Arial" panose="020B0604020202020204" pitchFamily="34" charset="0"/>
            </a:endParaRPr>
          </a:p>
          <a:p>
            <a:pPr algn="just" rtl="0">
              <a:spcBef>
                <a:spcPts val="0"/>
              </a:spcBef>
              <a:spcAft>
                <a:spcPts val="0"/>
              </a:spcAft>
            </a:pPr>
            <a:r>
              <a:rPr lang="en-US" b="1" i="1" u="none" strike="noStrike" dirty="0" smtClean="0">
                <a:solidFill>
                  <a:srgbClr val="000000"/>
                </a:solidFill>
                <a:effectLst/>
                <a:latin typeface="Arial" panose="020B0604020202020204" pitchFamily="34" charset="0"/>
              </a:rPr>
              <a:t>Statistical reports indicate that India produces nearly 42 million tons of solid waste per year and also the report for the presence of toxic gases in the solid waste and graphical representation of death rate due to the unhealthy environment is given below. </a:t>
            </a:r>
            <a:endParaRPr lang="en-US" b="1" i="1" u="none" strike="noStrike" dirty="0">
              <a:solidFill>
                <a:srgbClr val="000000"/>
              </a:solidFill>
              <a:effectLst/>
              <a:latin typeface="Arial" panose="020B0604020202020204" pitchFamily="34" charset="0"/>
            </a:endParaRPr>
          </a:p>
          <a:p>
            <a:pPr rtl="0">
              <a:spcBef>
                <a:spcPts val="0"/>
              </a:spcBef>
              <a:spcAft>
                <a:spcPts val="0"/>
              </a:spcAft>
            </a:pPr>
            <a:r>
              <a:rPr lang="en-US" b="1" i="1" dirty="0">
                <a:latin typeface="Arial" panose="020B0604020202020204" pitchFamily="34" charset="0"/>
              </a:rPr>
              <a:t>                                                             </a:t>
            </a:r>
          </a:p>
          <a:p>
            <a:pPr rtl="0">
              <a:spcBef>
                <a:spcPts val="0"/>
              </a:spcBef>
              <a:spcAft>
                <a:spcPts val="0"/>
              </a:spcAft>
            </a:pPr>
            <a:endParaRPr lang="en-US" b="1" i="1" u="none" strike="noStrike" dirty="0">
              <a:solidFill>
                <a:srgbClr val="000000"/>
              </a:solidFill>
              <a:effectLst/>
              <a:latin typeface="Arial" panose="020B0604020202020204" pitchFamily="34" charset="0"/>
            </a:endParaRPr>
          </a:p>
          <a:p>
            <a:pPr rtl="0">
              <a:spcBef>
                <a:spcPts val="0"/>
              </a:spcBef>
              <a:spcAft>
                <a:spcPts val="0"/>
              </a:spcAft>
            </a:pPr>
            <a:endParaRPr lang="en-US" b="1" i="1" dirty="0">
              <a:latin typeface="Arial" panose="020B0604020202020204" pitchFamily="34" charset="0"/>
            </a:endParaRPr>
          </a:p>
          <a:p>
            <a:pPr rtl="0">
              <a:spcBef>
                <a:spcPts val="0"/>
              </a:spcBef>
              <a:spcAft>
                <a:spcPts val="0"/>
              </a:spcAft>
            </a:pPr>
            <a:endParaRPr lang="en-US" b="1" i="1" u="none" strike="noStrike" dirty="0">
              <a:solidFill>
                <a:srgbClr val="000000"/>
              </a:solidFill>
              <a:effectLst/>
              <a:latin typeface="Arial" panose="020B0604020202020204" pitchFamily="34" charset="0"/>
            </a:endParaRPr>
          </a:p>
          <a:p>
            <a:pPr rtl="0">
              <a:spcBef>
                <a:spcPts val="0"/>
              </a:spcBef>
              <a:spcAft>
                <a:spcPts val="0"/>
              </a:spcAft>
            </a:pPr>
            <a:endParaRPr lang="en-US" b="1" i="1" dirty="0">
              <a:effectLst/>
            </a:endParaRPr>
          </a:p>
          <a:p>
            <a:r>
              <a:rPr lang="en-US" b="0" dirty="0">
                <a:effectLst/>
              </a:rPr>
              <a:t/>
            </a:r>
            <a:br>
              <a:rPr lang="en-US" b="0" dirty="0">
                <a:effectLst/>
              </a:rPr>
            </a:br>
            <a:endParaRPr lang="en-US" b="0" dirty="0">
              <a:effectLst/>
            </a:endParaRPr>
          </a:p>
          <a:p>
            <a:r>
              <a:rPr lang="en-US" sz="3600" dirty="0"/>
              <a:t/>
            </a:r>
            <a:br>
              <a:rPr lang="en-US" sz="3600" dirty="0"/>
            </a:br>
            <a:endParaRPr sz="2800" dirty="0">
              <a:solidFill>
                <a:srgbClr val="C00000"/>
              </a:solidFill>
              <a:latin typeface="Calibri"/>
              <a:ea typeface="Calibri"/>
              <a:cs typeface="Calibri"/>
              <a:sym typeface="Calibri"/>
            </a:endParaRPr>
          </a:p>
        </p:txBody>
      </p:sp>
      <p:graphicFrame>
        <p:nvGraphicFramePr>
          <p:cNvPr id="5" name="Table 4">
            <a:extLst>
              <a:ext uri="{FF2B5EF4-FFF2-40B4-BE49-F238E27FC236}">
                <a16:creationId xmlns:a16="http://schemas.microsoft.com/office/drawing/2014/main" xmlns="" id="{7EE4310A-ACE6-451D-B8D2-EB409C53BD85}"/>
              </a:ext>
            </a:extLst>
          </p:cNvPr>
          <p:cNvGraphicFramePr>
            <a:graphicFrameLocks noGrp="1"/>
          </p:cNvGraphicFramePr>
          <p:nvPr>
            <p:extLst>
              <p:ext uri="{D42A27DB-BD31-4B8C-83A1-F6EECF244321}">
                <p14:modId xmlns:p14="http://schemas.microsoft.com/office/powerpoint/2010/main" xmlns="" val="2624043770"/>
              </p:ext>
            </p:extLst>
          </p:nvPr>
        </p:nvGraphicFramePr>
        <p:xfrm>
          <a:off x="1104900" y="3921760"/>
          <a:ext cx="2998838" cy="2936240"/>
        </p:xfrm>
        <a:graphic>
          <a:graphicData uri="http://schemas.openxmlformats.org/drawingml/2006/table">
            <a:tbl>
              <a:tblPr/>
              <a:tblGrid>
                <a:gridCol w="1520244">
                  <a:extLst>
                    <a:ext uri="{9D8B030D-6E8A-4147-A177-3AD203B41FA5}">
                      <a16:colId xmlns:a16="http://schemas.microsoft.com/office/drawing/2014/main" xmlns="" val="610524860"/>
                    </a:ext>
                  </a:extLst>
                </a:gridCol>
                <a:gridCol w="1478594">
                  <a:extLst>
                    <a:ext uri="{9D8B030D-6E8A-4147-A177-3AD203B41FA5}">
                      <a16:colId xmlns:a16="http://schemas.microsoft.com/office/drawing/2014/main" xmlns="" val="2707478136"/>
                    </a:ext>
                  </a:extLst>
                </a:gridCol>
              </a:tblGrid>
              <a:tr h="520777">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a:t>
                      </a:r>
                      <a:r>
                        <a:rPr lang="en-IN" sz="1400" b="1" i="0" u="none" strike="noStrike" dirty="0">
                          <a:solidFill>
                            <a:srgbClr val="000000"/>
                          </a:solidFill>
                          <a:effectLst/>
                          <a:latin typeface="Arial" panose="020B0604020202020204" pitchFamily="34" charset="0"/>
                        </a:rPr>
                        <a:t> </a:t>
                      </a:r>
                    </a:p>
                    <a:p>
                      <a:pPr rtl="0" fontAlgn="t">
                        <a:spcBef>
                          <a:spcPts val="0"/>
                        </a:spcBef>
                        <a:spcAft>
                          <a:spcPts val="0"/>
                        </a:spcAft>
                      </a:pPr>
                      <a:r>
                        <a:rPr lang="en-IN" sz="1400" b="1" i="0" u="none" strike="noStrike" dirty="0">
                          <a:solidFill>
                            <a:srgbClr val="000000"/>
                          </a:solidFill>
                          <a:effectLst/>
                          <a:latin typeface="Arial" panose="020B0604020202020204" pitchFamily="34" charset="0"/>
                        </a:rPr>
                        <a:t>        State</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a:t>
                      </a:r>
                      <a:r>
                        <a:rPr lang="en-IN" sz="1400" b="1" i="0" u="none" strike="noStrike" dirty="0">
                          <a:solidFill>
                            <a:srgbClr val="000000"/>
                          </a:solidFill>
                          <a:effectLst/>
                          <a:latin typeface="Arial" panose="020B0604020202020204" pitchFamily="34" charset="0"/>
                        </a:rPr>
                        <a:t> Amount of waste produced</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299710706"/>
                  </a:ext>
                </a:extLst>
              </a:tr>
              <a:tr h="320111">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Ahmedabad</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6.3 million</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294025027"/>
                  </a:ext>
                </a:extLst>
              </a:tr>
              <a:tr h="320111">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Bangalore</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8.4 million</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723872427"/>
                  </a:ext>
                </a:extLst>
              </a:tr>
              <a:tr h="320111">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Chennai</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8.6 million</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1536221118"/>
                  </a:ext>
                </a:extLst>
              </a:tr>
              <a:tr h="320111">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Delhi</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16.4 million</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68642103"/>
                  </a:ext>
                </a:extLst>
              </a:tr>
              <a:tr h="320111">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Mumbai</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18.1 million</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594922272"/>
                  </a:ext>
                </a:extLst>
              </a:tr>
              <a:tr h="320111">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Hyderabad</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7.7 million</a:t>
                      </a:r>
                      <a:endParaRPr lang="en-IN">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847901762"/>
                  </a:ext>
                </a:extLst>
              </a:tr>
              <a:tr h="320111">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Kolkata</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14.1 million</a:t>
                      </a:r>
                      <a:endParaRPr lang="en-IN" dirty="0">
                        <a:effectLst/>
                      </a:endParaRPr>
                    </a:p>
                  </a:txBody>
                  <a:tcPr marL="63500" marR="63500" marT="63500" marB="6350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867745287"/>
                  </a:ext>
                </a:extLst>
              </a:tr>
            </a:tbl>
          </a:graphicData>
        </a:graphic>
      </p:graphicFrame>
      <p:graphicFrame>
        <p:nvGraphicFramePr>
          <p:cNvPr id="7" name="Table 6">
            <a:extLst>
              <a:ext uri="{FF2B5EF4-FFF2-40B4-BE49-F238E27FC236}">
                <a16:creationId xmlns:a16="http://schemas.microsoft.com/office/drawing/2014/main" xmlns="" id="{BECEA6B0-79AF-43D5-85FA-48752D238B06}"/>
              </a:ext>
            </a:extLst>
          </p:cNvPr>
          <p:cNvGraphicFramePr>
            <a:graphicFrameLocks noGrp="1"/>
          </p:cNvGraphicFramePr>
          <p:nvPr>
            <p:extLst>
              <p:ext uri="{D42A27DB-BD31-4B8C-83A1-F6EECF244321}">
                <p14:modId xmlns:p14="http://schemas.microsoft.com/office/powerpoint/2010/main" xmlns="" val="479247205"/>
              </p:ext>
            </p:extLst>
          </p:nvPr>
        </p:nvGraphicFramePr>
        <p:xfrm>
          <a:off x="4549575" y="3921760"/>
          <a:ext cx="3712560" cy="2936240"/>
        </p:xfrm>
        <a:graphic>
          <a:graphicData uri="http://schemas.openxmlformats.org/drawingml/2006/table">
            <a:tbl>
              <a:tblPr/>
              <a:tblGrid>
                <a:gridCol w="1918724">
                  <a:extLst>
                    <a:ext uri="{9D8B030D-6E8A-4147-A177-3AD203B41FA5}">
                      <a16:colId xmlns:a16="http://schemas.microsoft.com/office/drawing/2014/main" xmlns="" val="2692643132"/>
                    </a:ext>
                  </a:extLst>
                </a:gridCol>
                <a:gridCol w="1793836">
                  <a:extLst>
                    <a:ext uri="{9D8B030D-6E8A-4147-A177-3AD203B41FA5}">
                      <a16:colId xmlns:a16="http://schemas.microsoft.com/office/drawing/2014/main" xmlns="" val="1381065243"/>
                    </a:ext>
                  </a:extLst>
                </a:gridCol>
              </a:tblGrid>
              <a:tr h="367030">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a:t>
                      </a:r>
                      <a:r>
                        <a:rPr lang="en-IN" sz="1400" b="1" i="0" u="none" strike="noStrike" dirty="0">
                          <a:solidFill>
                            <a:srgbClr val="000000"/>
                          </a:solidFill>
                          <a:effectLst/>
                          <a:latin typeface="Arial" panose="020B0604020202020204" pitchFamily="34" charset="0"/>
                        </a:rPr>
                        <a:t>Major Constituents</a:t>
                      </a:r>
                      <a:endParaRPr lang="en-IN" sz="1400" b="1"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a:t>
                      </a:r>
                      <a:r>
                        <a:rPr lang="en-IN" sz="1400" b="1" i="0" u="none" strike="noStrike" dirty="0">
                          <a:solidFill>
                            <a:srgbClr val="000000"/>
                          </a:solidFill>
                          <a:effectLst/>
                          <a:latin typeface="Arial" panose="020B0604020202020204" pitchFamily="34" charset="0"/>
                        </a:rPr>
                        <a:t>Percentage</a:t>
                      </a:r>
                      <a:endParaRPr lang="en-IN" sz="1400" b="1"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119505104"/>
                  </a:ext>
                </a:extLst>
              </a:tr>
              <a:tr h="367030">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Methane</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          30% - 60%</a:t>
                      </a:r>
                      <a:endParaRPr lang="en-IN" sz="140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987043984"/>
                  </a:ext>
                </a:extLst>
              </a:tr>
              <a:tr h="367030">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Carbon-dioxide</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34% - 60%</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328267102"/>
                  </a:ext>
                </a:extLst>
              </a:tr>
              <a:tr h="367030">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Nitrogen</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          1% - 21% </a:t>
                      </a:r>
                      <a:endParaRPr lang="en-IN" sz="140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4187368095"/>
                  </a:ext>
                </a:extLst>
              </a:tr>
              <a:tr h="367030">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Oxygen</a:t>
                      </a:r>
                      <a:endParaRPr lang="en-IN" sz="140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0.1% - 2%</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141785048"/>
                  </a:ext>
                </a:extLst>
              </a:tr>
              <a:tr h="367030">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Carbon monoxide</a:t>
                      </a:r>
                      <a:endParaRPr lang="en-IN" sz="140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0 - 0.2%</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26307119"/>
                  </a:ext>
                </a:extLst>
              </a:tr>
              <a:tr h="367030">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Hydrogen</a:t>
                      </a:r>
                      <a:endParaRPr lang="en-IN" sz="140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a:solidFill>
                            <a:srgbClr val="000000"/>
                          </a:solidFill>
                          <a:effectLst/>
                          <a:latin typeface="Arial" panose="020B0604020202020204" pitchFamily="34" charset="0"/>
                        </a:rPr>
                        <a:t>            0 - 0.2%</a:t>
                      </a:r>
                      <a:endParaRPr lang="en-IN" sz="140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3354933480"/>
                  </a:ext>
                </a:extLst>
              </a:tr>
              <a:tr h="367030">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Ammonia</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IN" sz="1400" b="0" i="0" u="none" strike="noStrike" dirty="0">
                          <a:solidFill>
                            <a:srgbClr val="000000"/>
                          </a:solidFill>
                          <a:effectLst/>
                          <a:latin typeface="Arial" panose="020B0604020202020204" pitchFamily="34" charset="0"/>
                        </a:rPr>
                        <a:t>            0.1% -1%</a:t>
                      </a:r>
                      <a:endParaRPr lang="en-IN" sz="1400" dirty="0">
                        <a:effectLst/>
                      </a:endParaRPr>
                    </a:p>
                  </a:txBody>
                  <a:tcPr marL="62376" marR="62376" marT="62376" marB="62376">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xmlns="" val="2579056232"/>
                  </a:ext>
                </a:extLst>
              </a:tr>
            </a:tbl>
          </a:graphicData>
        </a:graphic>
      </p:graphicFrame>
      <p:pic>
        <p:nvPicPr>
          <p:cNvPr id="10" name="Picture 9">
            <a:extLst>
              <a:ext uri="{FF2B5EF4-FFF2-40B4-BE49-F238E27FC236}">
                <a16:creationId xmlns:a16="http://schemas.microsoft.com/office/drawing/2014/main" xmlns="" id="{1449B4BF-9715-4DA1-A96B-F2D0288B04D9}"/>
              </a:ext>
            </a:extLst>
          </p:cNvPr>
          <p:cNvPicPr>
            <a:picLocks noChangeAspect="1"/>
          </p:cNvPicPr>
          <p:nvPr/>
        </p:nvPicPr>
        <p:blipFill>
          <a:blip r:embed="rId7"/>
          <a:stretch>
            <a:fillRect/>
          </a:stretch>
        </p:blipFill>
        <p:spPr>
          <a:xfrm>
            <a:off x="8389320" y="4018101"/>
            <a:ext cx="3459780" cy="253509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175" name="Google Shape;175;p6"/>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176" name="Google Shape;176;p6"/>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177" name="Google Shape;177;p6"/>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178" name="Google Shape;178;p6"/>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179" name="Google Shape;179;p6"/>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180" name="Google Shape;180;p6"/>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81" name="Google Shape;181;p6"/>
          <p:cNvSpPr txBox="1"/>
          <p:nvPr/>
        </p:nvSpPr>
        <p:spPr>
          <a:xfrm>
            <a:off x="509337" y="1508960"/>
            <a:ext cx="10956900" cy="5012100"/>
          </a:xfrm>
          <a:prstGeom prst="rect">
            <a:avLst/>
          </a:prstGeom>
          <a:noFill/>
          <a:ln>
            <a:noFill/>
          </a:ln>
        </p:spPr>
        <p:txBody>
          <a:bodyPr spcFirstLastPara="1" wrap="square" lIns="91425" tIns="45700" rIns="91425" bIns="45700" anchor="t" anchorCtr="0">
            <a:normAutofit fontScale="92500"/>
          </a:bodyPr>
          <a:lstStyle/>
          <a:p>
            <a:pPr marL="0" marR="0" lvl="0" indent="0" algn="ctr" rtl="0">
              <a:lnSpc>
                <a:spcPct val="90000"/>
              </a:lnSpc>
              <a:spcBef>
                <a:spcPts val="0"/>
              </a:spcBef>
              <a:spcAft>
                <a:spcPts val="0"/>
              </a:spcAft>
              <a:buClr>
                <a:srgbClr val="002060"/>
              </a:buClr>
              <a:buSzPct val="100000"/>
              <a:buFont typeface="Arial"/>
              <a:buNone/>
            </a:pPr>
            <a:r>
              <a:rPr lang="en-IN" sz="2400" dirty="0">
                <a:solidFill>
                  <a:srgbClr val="002060"/>
                </a:solidFill>
                <a:latin typeface="Calibri"/>
                <a:ea typeface="Calibri"/>
                <a:cs typeface="Calibri"/>
                <a:sym typeface="Calibri"/>
              </a:rPr>
              <a:t>Pros and Cons of the solution</a:t>
            </a:r>
            <a:endParaRPr dirty="0"/>
          </a:p>
          <a:p>
            <a:pPr marL="0" lvl="0" indent="0" algn="l" rtl="0">
              <a:lnSpc>
                <a:spcPct val="115000"/>
              </a:lnSpc>
              <a:spcBef>
                <a:spcPts val="0"/>
              </a:spcBef>
              <a:spcAft>
                <a:spcPts val="0"/>
              </a:spcAft>
              <a:buClr>
                <a:schemeClr val="dk1"/>
              </a:buClr>
              <a:buSzPct val="52179"/>
              <a:buFont typeface="Arial"/>
              <a:buNone/>
            </a:pPr>
            <a:r>
              <a:rPr lang="en-IN" sz="2108" b="1" u="sng" dirty="0" smtClean="0">
                <a:solidFill>
                  <a:schemeClr val="dk1"/>
                </a:solidFill>
                <a:latin typeface="Times New Roman"/>
                <a:ea typeface="Times New Roman"/>
                <a:cs typeface="Times New Roman"/>
                <a:sym typeface="Times New Roman"/>
              </a:rPr>
              <a:t>Pros </a:t>
            </a:r>
            <a:r>
              <a:rPr lang="en-IN" sz="2108" b="1" u="sng" dirty="0">
                <a:solidFill>
                  <a:schemeClr val="dk1"/>
                </a:solidFill>
                <a:latin typeface="Times New Roman"/>
                <a:ea typeface="Times New Roman"/>
                <a:cs typeface="Times New Roman"/>
                <a:sym typeface="Times New Roman"/>
              </a:rPr>
              <a:t>of the solution: </a:t>
            </a:r>
            <a:endParaRPr sz="2108" b="1" u="sng" dirty="0">
              <a:solidFill>
                <a:schemeClr val="dk1"/>
              </a:solidFill>
              <a:latin typeface="Times New Roman"/>
              <a:ea typeface="Times New Roman"/>
              <a:cs typeface="Times New Roman"/>
              <a:sym typeface="Times New Roman"/>
            </a:endParaRPr>
          </a:p>
          <a:p>
            <a:pPr marL="457200" indent="-352425">
              <a:lnSpc>
                <a:spcPct val="115000"/>
              </a:lnSpc>
              <a:buClr>
                <a:schemeClr val="dk1"/>
              </a:buClr>
              <a:buSzPct val="100000"/>
              <a:buFont typeface="Times New Roman"/>
              <a:buAutoNum type="arabicPeriod"/>
            </a:pPr>
            <a:r>
              <a:rPr lang="en-IN" sz="2108" dirty="0" smtClean="0">
                <a:solidFill>
                  <a:schemeClr val="dk1"/>
                </a:solidFill>
                <a:latin typeface="Times New Roman"/>
                <a:ea typeface="Times New Roman"/>
                <a:cs typeface="Times New Roman"/>
                <a:sym typeface="Times New Roman"/>
              </a:rPr>
              <a:t>We have done field survey to analyse the problem statement from the works.</a:t>
            </a:r>
            <a:endParaRPr lang="en-IN" sz="2108" dirty="0" smtClean="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smtClean="0">
                <a:solidFill>
                  <a:schemeClr val="dk1"/>
                </a:solidFill>
                <a:latin typeface="Times New Roman"/>
                <a:ea typeface="Times New Roman"/>
                <a:cs typeface="Times New Roman"/>
                <a:sym typeface="Times New Roman"/>
              </a:rPr>
              <a:t>With the use of two threshold levels, the authority can dispose of the garbage bin before it gets overfilled</a:t>
            </a:r>
            <a:endParaRPr sz="2108" smtClean="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smtClean="0">
                <a:solidFill>
                  <a:schemeClr val="dk1"/>
                </a:solidFill>
                <a:latin typeface="Times New Roman"/>
                <a:ea typeface="Times New Roman"/>
                <a:cs typeface="Times New Roman"/>
                <a:sym typeface="Times New Roman"/>
              </a:rPr>
              <a:t>The </a:t>
            </a:r>
            <a:r>
              <a:rPr lang="en-IN" sz="2108" dirty="0">
                <a:solidFill>
                  <a:schemeClr val="dk1"/>
                </a:solidFill>
                <a:latin typeface="Times New Roman"/>
                <a:ea typeface="Times New Roman"/>
                <a:cs typeface="Times New Roman"/>
                <a:sym typeface="Times New Roman"/>
              </a:rPr>
              <a:t>authorities will be notified about the harmful gasses and fill the garbage bin with the location.</a:t>
            </a:r>
            <a:endParaRPr sz="2108" dirty="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a:solidFill>
                  <a:schemeClr val="dk1"/>
                </a:solidFill>
                <a:latin typeface="Times New Roman"/>
                <a:ea typeface="Times New Roman"/>
                <a:cs typeface="Times New Roman"/>
                <a:sym typeface="Times New Roman"/>
              </a:rPr>
              <a:t>Display screen available above the dustbin helps the people to search for new bin</a:t>
            </a:r>
            <a:endParaRPr sz="2108" dirty="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a:solidFill>
                  <a:schemeClr val="dk1"/>
                </a:solidFill>
                <a:latin typeface="Times New Roman"/>
                <a:ea typeface="Times New Roman"/>
                <a:cs typeface="Times New Roman"/>
                <a:sym typeface="Times New Roman"/>
              </a:rPr>
              <a:t>It ensures good health to workers in the landfill area.</a:t>
            </a:r>
            <a:endParaRPr sz="2108" dirty="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a:solidFill>
                  <a:schemeClr val="dk1"/>
                </a:solidFill>
                <a:latin typeface="Times New Roman"/>
                <a:ea typeface="Times New Roman"/>
                <a:cs typeface="Times New Roman"/>
                <a:sym typeface="Times New Roman"/>
              </a:rPr>
              <a:t>Transporting waste to the location where it is safe and without threatening the animals or any other species and also the environment</a:t>
            </a:r>
            <a:endParaRPr sz="2108"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2108"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r>
              <a:rPr lang="en-IN" sz="2108" b="1" u="sng" dirty="0">
                <a:solidFill>
                  <a:schemeClr val="dk1"/>
                </a:solidFill>
                <a:latin typeface="Times New Roman"/>
                <a:ea typeface="Times New Roman"/>
                <a:cs typeface="Times New Roman"/>
                <a:sym typeface="Times New Roman"/>
              </a:rPr>
              <a:t>Cons of the solution :    </a:t>
            </a:r>
            <a:r>
              <a:rPr lang="en-IN" sz="2108" u="sng" dirty="0">
                <a:solidFill>
                  <a:schemeClr val="dk1"/>
                </a:solidFill>
                <a:latin typeface="Times New Roman"/>
                <a:ea typeface="Times New Roman"/>
                <a:cs typeface="Times New Roman"/>
                <a:sym typeface="Times New Roman"/>
              </a:rPr>
              <a:t>  </a:t>
            </a:r>
            <a:endParaRPr sz="2108" u="sng" dirty="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a:solidFill>
                  <a:schemeClr val="dk1"/>
                </a:solidFill>
                <a:latin typeface="Times New Roman"/>
                <a:ea typeface="Times New Roman"/>
                <a:cs typeface="Times New Roman"/>
                <a:sym typeface="Times New Roman"/>
              </a:rPr>
              <a:t>The process is not always </a:t>
            </a:r>
            <a:r>
              <a:rPr lang="en-IN" sz="2108" dirty="0" smtClean="0">
                <a:solidFill>
                  <a:schemeClr val="dk1"/>
                </a:solidFill>
                <a:latin typeface="Times New Roman"/>
                <a:ea typeface="Times New Roman"/>
                <a:cs typeface="Times New Roman"/>
                <a:sym typeface="Times New Roman"/>
              </a:rPr>
              <a:t>economical if the bins are located in villages.</a:t>
            </a:r>
            <a:endParaRPr sz="2108" dirty="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a:solidFill>
                  <a:schemeClr val="dk1"/>
                </a:solidFill>
                <a:latin typeface="Times New Roman"/>
                <a:ea typeface="Times New Roman"/>
                <a:cs typeface="Times New Roman"/>
                <a:sym typeface="Times New Roman"/>
              </a:rPr>
              <a:t>Segregation of biodegradable and non-biodegradable is </a:t>
            </a:r>
            <a:r>
              <a:rPr lang="en-IN" sz="2108" dirty="0" smtClean="0">
                <a:solidFill>
                  <a:schemeClr val="dk1"/>
                </a:solidFill>
                <a:latin typeface="Times New Roman"/>
                <a:ea typeface="Times New Roman"/>
                <a:cs typeface="Times New Roman"/>
                <a:sym typeface="Times New Roman"/>
              </a:rPr>
              <a:t>possible </a:t>
            </a:r>
            <a:r>
              <a:rPr lang="en-IN" sz="2108" dirty="0">
                <a:solidFill>
                  <a:schemeClr val="dk1"/>
                </a:solidFill>
                <a:latin typeface="Times New Roman"/>
                <a:ea typeface="Times New Roman"/>
                <a:cs typeface="Times New Roman"/>
                <a:sym typeface="Times New Roman"/>
              </a:rPr>
              <a:t>with </a:t>
            </a:r>
            <a:r>
              <a:rPr lang="en-IN" sz="2108" dirty="0" smtClean="0">
                <a:solidFill>
                  <a:schemeClr val="dk1"/>
                </a:solidFill>
                <a:latin typeface="Times New Roman"/>
                <a:ea typeface="Times New Roman"/>
                <a:cs typeface="Times New Roman"/>
                <a:sym typeface="Times New Roman"/>
              </a:rPr>
              <a:t>high cost.</a:t>
            </a:r>
            <a:endParaRPr sz="2108" dirty="0">
              <a:solidFill>
                <a:schemeClr val="dk1"/>
              </a:solidFill>
              <a:latin typeface="Times New Roman"/>
              <a:ea typeface="Times New Roman"/>
              <a:cs typeface="Times New Roman"/>
              <a:sym typeface="Times New Roman"/>
            </a:endParaRPr>
          </a:p>
          <a:p>
            <a:pPr marL="457200" lvl="0" indent="-352425" algn="l" rtl="0">
              <a:lnSpc>
                <a:spcPct val="115000"/>
              </a:lnSpc>
              <a:spcBef>
                <a:spcPts val="0"/>
              </a:spcBef>
              <a:spcAft>
                <a:spcPts val="0"/>
              </a:spcAft>
              <a:buClr>
                <a:schemeClr val="dk1"/>
              </a:buClr>
              <a:buSzPct val="100000"/>
              <a:buFont typeface="Times New Roman"/>
              <a:buAutoNum type="arabicPeriod"/>
            </a:pPr>
            <a:r>
              <a:rPr lang="en-IN" sz="2108" dirty="0">
                <a:solidFill>
                  <a:schemeClr val="dk1"/>
                </a:solidFill>
                <a:latin typeface="Times New Roman"/>
                <a:ea typeface="Times New Roman"/>
                <a:cs typeface="Times New Roman"/>
                <a:sym typeface="Times New Roman"/>
              </a:rPr>
              <a:t>The resulting recycled product is unlikely to be of long-term value</a:t>
            </a:r>
            <a:endParaRPr sz="2108" dirty="0">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None/>
            </a:pPr>
            <a:endParaRPr sz="1800" dirty="0">
              <a:solidFill>
                <a:schemeClr val="dk1"/>
              </a:solidFill>
              <a:latin typeface="Times New Roman"/>
              <a:ea typeface="Times New Roman"/>
              <a:cs typeface="Times New Roman"/>
              <a:sym typeface="Times New Roman"/>
            </a:endParaRPr>
          </a:p>
          <a:p>
            <a:pPr marL="0" marR="0" lvl="0" indent="0" algn="l" rtl="0">
              <a:lnSpc>
                <a:spcPct val="90000"/>
              </a:lnSpc>
              <a:spcBef>
                <a:spcPts val="1000"/>
              </a:spcBef>
              <a:spcAft>
                <a:spcPts val="0"/>
              </a:spcAft>
              <a:buClr>
                <a:schemeClr val="dk1"/>
              </a:buClr>
              <a:buSzPct val="155555"/>
              <a:buFont typeface="Arial"/>
              <a:buNone/>
            </a:pPr>
            <a:endParaRPr sz="1800" dirty="0">
              <a:solidFill>
                <a:srgbClr val="C00000"/>
              </a:solidFill>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187" name="Google Shape;187;p7"/>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188" name="Google Shape;188;p7"/>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189" name="Google Shape;189;p7"/>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190" name="Google Shape;190;p7"/>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191" name="Google Shape;191;p7"/>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192" name="Google Shape;192;p7"/>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 name="Google Shape;193;p7"/>
          <p:cNvSpPr txBox="1"/>
          <p:nvPr/>
        </p:nvSpPr>
        <p:spPr>
          <a:xfrm>
            <a:off x="509337" y="1508960"/>
            <a:ext cx="10956758" cy="50121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2060"/>
              </a:buClr>
              <a:buSzPts val="2400"/>
              <a:buFont typeface="Arial"/>
              <a:buNone/>
            </a:pPr>
            <a:r>
              <a:rPr lang="en-IN" sz="2400" dirty="0">
                <a:solidFill>
                  <a:srgbClr val="002060"/>
                </a:solidFill>
                <a:latin typeface="Calibri"/>
                <a:ea typeface="Calibri"/>
                <a:cs typeface="Calibri"/>
                <a:sym typeface="Calibri"/>
              </a:rPr>
              <a:t>Technical Description</a:t>
            </a:r>
            <a:endParaRPr dirty="0"/>
          </a:p>
          <a:p>
            <a:pPr marL="0" marR="0" lvl="0" indent="0" algn="l" rtl="0">
              <a:lnSpc>
                <a:spcPct val="90000"/>
              </a:lnSpc>
              <a:spcBef>
                <a:spcPts val="1000"/>
              </a:spcBef>
              <a:spcAft>
                <a:spcPts val="0"/>
              </a:spcAft>
              <a:buClr>
                <a:srgbClr val="C00000"/>
              </a:buClr>
              <a:buSzPts val="2000"/>
              <a:buFont typeface="Arial"/>
              <a:buNone/>
            </a:pPr>
            <a:r>
              <a:rPr lang="en-IN" sz="2000" dirty="0" smtClean="0">
                <a:solidFill>
                  <a:srgbClr val="C00000"/>
                </a:solidFill>
                <a:latin typeface="Calibri"/>
                <a:ea typeface="Calibri"/>
                <a:cs typeface="Calibri"/>
                <a:sym typeface="Calibri"/>
              </a:rPr>
              <a:t>	</a:t>
            </a:r>
            <a:r>
              <a:rPr lang="en-IN" sz="2000" dirty="0">
                <a:solidFill>
                  <a:srgbClr val="C00000"/>
                </a:solidFill>
                <a:latin typeface="Calibri"/>
                <a:ea typeface="Calibri"/>
                <a:cs typeface="Calibri"/>
                <a:sym typeface="Calibri"/>
              </a:rPr>
              <a:t>		</a:t>
            </a:r>
            <a:r>
              <a:rPr lang="en-IN" sz="2000" b="1" u="sng" dirty="0">
                <a:solidFill>
                  <a:schemeClr val="tx1"/>
                </a:solidFill>
                <a:latin typeface="Calibri"/>
                <a:ea typeface="Calibri"/>
                <a:cs typeface="Calibri"/>
                <a:sym typeface="Calibri"/>
              </a:rPr>
              <a:t>Technical Description Of the project by the flow chart</a:t>
            </a:r>
            <a:endParaRPr b="1" u="sng" dirty="0">
              <a:solidFill>
                <a:schemeClr val="tx1"/>
              </a:solidFill>
            </a:endParaRPr>
          </a:p>
          <a:p>
            <a:pPr marL="0" marR="0" lvl="0" indent="0" algn="l" rtl="0">
              <a:lnSpc>
                <a:spcPct val="90000"/>
              </a:lnSpc>
              <a:spcBef>
                <a:spcPts val="1000"/>
              </a:spcBef>
              <a:spcAft>
                <a:spcPts val="0"/>
              </a:spcAft>
              <a:buClr>
                <a:schemeClr val="dk1"/>
              </a:buClr>
              <a:buSzPts val="2800"/>
              <a:buFont typeface="Arial"/>
              <a:buNone/>
            </a:pPr>
            <a:endParaRPr sz="2800" dirty="0">
              <a:solidFill>
                <a:srgbClr val="C00000"/>
              </a:solidFill>
              <a:latin typeface="Calibri"/>
              <a:ea typeface="Calibri"/>
              <a:cs typeface="Calibri"/>
              <a:sym typeface="Calibri"/>
            </a:endParaRPr>
          </a:p>
        </p:txBody>
      </p:sp>
      <p:pic>
        <p:nvPicPr>
          <p:cNvPr id="194" name="Google Shape;194;p7"/>
          <p:cNvPicPr preferRelativeResize="0"/>
          <p:nvPr/>
        </p:nvPicPr>
        <p:blipFill rotWithShape="1">
          <a:blip r:embed="rId7">
            <a:alphaModFix/>
          </a:blip>
          <a:srcRect t="6614" b="51120"/>
          <a:stretch/>
        </p:blipFill>
        <p:spPr>
          <a:xfrm>
            <a:off x="292101" y="2501900"/>
            <a:ext cx="8191499" cy="4089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200" name="Google Shape;200;p8"/>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201" name="Google Shape;201;p8"/>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202" name="Google Shape;202;p8"/>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203" name="Google Shape;203;p8"/>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204" name="Google Shape;204;p8"/>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205" name="Google Shape;205;p8"/>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6" name="Google Shape;206;p8"/>
          <p:cNvSpPr txBox="1"/>
          <p:nvPr/>
        </p:nvSpPr>
        <p:spPr>
          <a:xfrm>
            <a:off x="509336" y="1508960"/>
            <a:ext cx="11209421" cy="5012155"/>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2060"/>
              </a:buClr>
              <a:buSzPts val="2400"/>
              <a:buFont typeface="Arial"/>
              <a:buNone/>
            </a:pPr>
            <a:r>
              <a:rPr lang="en-IN" sz="2400" dirty="0">
                <a:solidFill>
                  <a:srgbClr val="002060"/>
                </a:solidFill>
                <a:latin typeface="Calibri"/>
                <a:ea typeface="Calibri"/>
                <a:cs typeface="Calibri"/>
                <a:sym typeface="Calibri"/>
              </a:rPr>
              <a:t>Implementation Plan/Working Model </a:t>
            </a:r>
            <a:endParaRPr dirty="0"/>
          </a:p>
          <a:p>
            <a:pPr marL="0" lvl="0" indent="457200" algn="l" rtl="0">
              <a:lnSpc>
                <a:spcPct val="115000"/>
              </a:lnSpc>
              <a:spcBef>
                <a:spcPts val="0"/>
              </a:spcBef>
              <a:spcAft>
                <a:spcPts val="0"/>
              </a:spcAft>
              <a:buClr>
                <a:schemeClr val="dk1"/>
              </a:buClr>
              <a:buSzPts val="1100"/>
              <a:buFont typeface="Wingdings" pitchFamily="2" charset="2"/>
              <a:buChar char="Ø"/>
            </a:pPr>
            <a:r>
              <a:rPr lang="en-IN" sz="1800" dirty="0" smtClean="0">
                <a:solidFill>
                  <a:schemeClr val="dk1"/>
                </a:solidFill>
                <a:latin typeface="Times New Roman"/>
                <a:ea typeface="Times New Roman"/>
                <a:cs typeface="Times New Roman"/>
                <a:sym typeface="Times New Roman"/>
              </a:rPr>
              <a:t>Ultrasonic </a:t>
            </a:r>
            <a:r>
              <a:rPr lang="en-IN" sz="1800" dirty="0">
                <a:solidFill>
                  <a:schemeClr val="dk1"/>
                </a:solidFill>
                <a:latin typeface="Times New Roman"/>
                <a:ea typeface="Times New Roman"/>
                <a:cs typeface="Times New Roman"/>
                <a:sym typeface="Times New Roman"/>
              </a:rPr>
              <a:t>sensors are used to identify the level of garbage in the bin</a:t>
            </a:r>
            <a:r>
              <a:rPr lang="en-IN" sz="1800" dirty="0" smtClean="0">
                <a:solidFill>
                  <a:schemeClr val="dk1"/>
                </a:solidFill>
                <a:latin typeface="Times New Roman"/>
                <a:ea typeface="Times New Roman"/>
                <a:cs typeface="Times New Roman"/>
                <a:sym typeface="Times New Roman"/>
              </a:rPr>
              <a:t>.</a:t>
            </a:r>
          </a:p>
          <a:p>
            <a:pPr marL="0" lvl="0" indent="457200" algn="l" rtl="0">
              <a:lnSpc>
                <a:spcPct val="115000"/>
              </a:lnSpc>
              <a:spcBef>
                <a:spcPts val="0"/>
              </a:spcBef>
              <a:spcAft>
                <a:spcPts val="0"/>
              </a:spcAft>
              <a:buClr>
                <a:schemeClr val="dk1"/>
              </a:buClr>
              <a:buSzPts val="1100"/>
              <a:buFont typeface="Wingdings" pitchFamily="2" charset="2"/>
              <a:buChar char="Ø"/>
            </a:pPr>
            <a:r>
              <a:rPr lang="en-IN" sz="1800" dirty="0" smtClean="0">
                <a:solidFill>
                  <a:schemeClr val="dk1"/>
                </a:solidFill>
                <a:latin typeface="Times New Roman"/>
                <a:ea typeface="Times New Roman"/>
                <a:cs typeface="Times New Roman"/>
                <a:sym typeface="Times New Roman"/>
              </a:rPr>
              <a:t>Once </a:t>
            </a:r>
            <a:r>
              <a:rPr lang="en-IN" sz="1800" dirty="0">
                <a:solidFill>
                  <a:schemeClr val="dk1"/>
                </a:solidFill>
                <a:latin typeface="Times New Roman"/>
                <a:ea typeface="Times New Roman"/>
                <a:cs typeface="Times New Roman"/>
                <a:sym typeface="Times New Roman"/>
              </a:rPr>
              <a:t>the threshold level is reached ,the intimation is sent to the authority via mobile application. </a:t>
            </a:r>
            <a:endParaRPr lang="en-IN" sz="1800" dirty="0" smtClean="0">
              <a:solidFill>
                <a:schemeClr val="dk1"/>
              </a:solidFill>
              <a:latin typeface="Times New Roman"/>
              <a:ea typeface="Times New Roman"/>
              <a:cs typeface="Times New Roman"/>
              <a:sym typeface="Times New Roman"/>
            </a:endParaRPr>
          </a:p>
          <a:p>
            <a:pPr marL="0" lvl="0" indent="457200" algn="l" rtl="0">
              <a:lnSpc>
                <a:spcPct val="115000"/>
              </a:lnSpc>
              <a:spcBef>
                <a:spcPts val="0"/>
              </a:spcBef>
              <a:spcAft>
                <a:spcPts val="0"/>
              </a:spcAft>
              <a:buClr>
                <a:schemeClr val="dk1"/>
              </a:buClr>
              <a:buSzPts val="1100"/>
              <a:buFont typeface="Wingdings" pitchFamily="2" charset="2"/>
              <a:buChar char="Ø"/>
            </a:pPr>
            <a:r>
              <a:rPr lang="en-IN" sz="1800" dirty="0" smtClean="0">
                <a:solidFill>
                  <a:schemeClr val="dk1"/>
                </a:solidFill>
                <a:latin typeface="Times New Roman"/>
                <a:ea typeface="Times New Roman"/>
                <a:cs typeface="Times New Roman"/>
                <a:sym typeface="Times New Roman"/>
              </a:rPr>
              <a:t>The </a:t>
            </a:r>
            <a:r>
              <a:rPr lang="en-IN" sz="1800" dirty="0">
                <a:solidFill>
                  <a:schemeClr val="dk1"/>
                </a:solidFill>
                <a:latin typeface="Times New Roman"/>
                <a:ea typeface="Times New Roman"/>
                <a:cs typeface="Times New Roman"/>
                <a:sym typeface="Times New Roman"/>
              </a:rPr>
              <a:t>gas sensors( Mq4 methane gas sensor and Mg811\SCD40 for measuring CO2) are used to identify the toxic gases in the bin. </a:t>
            </a:r>
            <a:endParaRPr lang="en-IN" sz="1800" dirty="0" smtClean="0">
              <a:solidFill>
                <a:schemeClr val="dk1"/>
              </a:solidFill>
              <a:latin typeface="Times New Roman"/>
              <a:ea typeface="Times New Roman"/>
              <a:cs typeface="Times New Roman"/>
              <a:sym typeface="Times New Roman"/>
            </a:endParaRPr>
          </a:p>
          <a:p>
            <a:pPr marL="0" lvl="0" indent="457200" algn="l" rtl="0">
              <a:lnSpc>
                <a:spcPct val="115000"/>
              </a:lnSpc>
              <a:spcBef>
                <a:spcPts val="0"/>
              </a:spcBef>
              <a:spcAft>
                <a:spcPts val="0"/>
              </a:spcAft>
              <a:buClr>
                <a:schemeClr val="dk1"/>
              </a:buClr>
              <a:buSzPts val="1100"/>
              <a:buFont typeface="Wingdings" pitchFamily="2" charset="2"/>
              <a:buChar char="Ø"/>
            </a:pPr>
            <a:r>
              <a:rPr lang="en-IN" sz="1800" b="1" dirty="0" smtClean="0">
                <a:solidFill>
                  <a:srgbClr val="333745"/>
                </a:solidFill>
                <a:highlight>
                  <a:srgbClr val="FFFFFF"/>
                </a:highlight>
                <a:latin typeface="Times New Roman"/>
                <a:ea typeface="Times New Roman"/>
                <a:cs typeface="Times New Roman"/>
                <a:sym typeface="Times New Roman"/>
              </a:rPr>
              <a:t>MQ4 </a:t>
            </a:r>
            <a:r>
              <a:rPr lang="en-IN" sz="1800" b="1" dirty="0">
                <a:solidFill>
                  <a:srgbClr val="333745"/>
                </a:solidFill>
                <a:highlight>
                  <a:srgbClr val="FFFFFF"/>
                </a:highlight>
                <a:latin typeface="Times New Roman"/>
                <a:ea typeface="Times New Roman"/>
                <a:cs typeface="Times New Roman"/>
                <a:sym typeface="Times New Roman"/>
              </a:rPr>
              <a:t>Methane Gas Sensor</a:t>
            </a:r>
            <a:r>
              <a:rPr lang="en-IN" sz="1800" dirty="0">
                <a:solidFill>
                  <a:srgbClr val="333745"/>
                </a:solidFill>
                <a:highlight>
                  <a:srgbClr val="FFFFFF"/>
                </a:highlight>
                <a:latin typeface="Times New Roman"/>
                <a:ea typeface="Times New Roman"/>
                <a:cs typeface="Times New Roman"/>
                <a:sym typeface="Times New Roman"/>
              </a:rPr>
              <a:t> </a:t>
            </a:r>
            <a:r>
              <a:rPr lang="en-IN" sz="1800" dirty="0">
                <a:solidFill>
                  <a:srgbClr val="202124"/>
                </a:solidFill>
                <a:highlight>
                  <a:srgbClr val="FFFFFF"/>
                </a:highlight>
                <a:latin typeface="Times New Roman"/>
                <a:ea typeface="Times New Roman"/>
                <a:cs typeface="Times New Roman"/>
                <a:sym typeface="Times New Roman"/>
              </a:rPr>
              <a:t>detects the concentration of methane gas in the air and outputs its reading as an analog voltage. The concentration sensing range of 300 ppm to 10,000 ppm is suitable for leak detection. For example, the sensor could detect if someone left a gas stove on but not lit. The sensor can operate at temperatures from -10 to 50°C and consumes less than 150 mA at 5 V. </a:t>
            </a:r>
            <a:endParaRPr sz="1800" dirty="0">
              <a:solidFill>
                <a:srgbClr val="202124"/>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IN" sz="1800" dirty="0">
                <a:solidFill>
                  <a:srgbClr val="202124"/>
                </a:solidFill>
                <a:highlight>
                  <a:srgbClr val="FFFFFF"/>
                </a:highlight>
                <a:latin typeface="Times New Roman"/>
                <a:ea typeface="Times New Roman"/>
                <a:cs typeface="Times New Roman"/>
                <a:sym typeface="Times New Roman"/>
              </a:rPr>
              <a:t>      </a:t>
            </a:r>
            <a:r>
              <a:rPr lang="en-IN" sz="1800" b="1" i="1" u="sng" dirty="0">
                <a:solidFill>
                  <a:srgbClr val="202124"/>
                </a:solidFill>
                <a:highlight>
                  <a:srgbClr val="FFFFFF"/>
                </a:highlight>
                <a:latin typeface="Times New Roman"/>
                <a:ea typeface="Times New Roman"/>
                <a:cs typeface="Times New Roman"/>
                <a:sym typeface="Times New Roman"/>
              </a:rPr>
              <a:t>MQ4 Methane gas sensor</a:t>
            </a:r>
            <a:r>
              <a:rPr lang="en-IN" sz="1800" b="1" i="1" dirty="0">
                <a:solidFill>
                  <a:srgbClr val="202124"/>
                </a:solidFill>
                <a:highlight>
                  <a:srgbClr val="FFFFFF"/>
                </a:highlight>
                <a:latin typeface="Times New Roman"/>
                <a:ea typeface="Times New Roman"/>
                <a:cs typeface="Times New Roman"/>
                <a:sym typeface="Times New Roman"/>
              </a:rPr>
              <a:t>                               </a:t>
            </a:r>
            <a:r>
              <a:rPr lang="en-IN" sz="1800" b="1" i="1" u="sng" dirty="0">
                <a:solidFill>
                  <a:srgbClr val="202124"/>
                </a:solidFill>
                <a:highlight>
                  <a:srgbClr val="FFFFFF"/>
                </a:highlight>
                <a:latin typeface="Times New Roman"/>
                <a:ea typeface="Times New Roman"/>
                <a:cs typeface="Times New Roman"/>
                <a:sym typeface="Times New Roman"/>
              </a:rPr>
              <a:t> CO2 gas sensor</a:t>
            </a:r>
            <a:r>
              <a:rPr lang="en-IN" sz="1800" b="1" i="1" dirty="0">
                <a:solidFill>
                  <a:srgbClr val="202124"/>
                </a:solidFill>
                <a:highlight>
                  <a:srgbClr val="FFFFFF"/>
                </a:highlight>
                <a:latin typeface="Times New Roman"/>
                <a:ea typeface="Times New Roman"/>
                <a:cs typeface="Times New Roman"/>
                <a:sym typeface="Times New Roman"/>
              </a:rPr>
              <a:t>                                       </a:t>
            </a:r>
            <a:r>
              <a:rPr lang="en-IN" sz="1800" b="1" i="1" u="sng" dirty="0">
                <a:solidFill>
                  <a:srgbClr val="202124"/>
                </a:solidFill>
                <a:highlight>
                  <a:srgbClr val="FFFFFF"/>
                </a:highlight>
                <a:latin typeface="Times New Roman"/>
                <a:ea typeface="Times New Roman"/>
                <a:cs typeface="Times New Roman"/>
                <a:sym typeface="Times New Roman"/>
              </a:rPr>
              <a:t>Ultrasonic sensor</a:t>
            </a:r>
            <a:endParaRPr sz="1800" b="1" i="1" u="sng" dirty="0">
              <a:solidFill>
                <a:srgbClr val="202124"/>
              </a:solidFill>
              <a:highlight>
                <a:srgbClr val="FFFFFF"/>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sz="1800" b="1" i="1" u="sng" dirty="0">
              <a:solidFill>
                <a:srgbClr val="202124"/>
              </a:solidFill>
              <a:highlight>
                <a:srgbClr val="FFFFFF"/>
              </a:highlight>
              <a:latin typeface="Times New Roman"/>
              <a:ea typeface="Times New Roman"/>
              <a:cs typeface="Times New Roman"/>
              <a:sym typeface="Times New Roman"/>
            </a:endParaRPr>
          </a:p>
        </p:txBody>
      </p:sp>
      <p:pic>
        <p:nvPicPr>
          <p:cNvPr id="207" name="Google Shape;207;p8"/>
          <p:cNvPicPr preferRelativeResize="0"/>
          <p:nvPr/>
        </p:nvPicPr>
        <p:blipFill>
          <a:blip r:embed="rId7">
            <a:alphaModFix/>
          </a:blip>
          <a:stretch>
            <a:fillRect/>
          </a:stretch>
        </p:blipFill>
        <p:spPr>
          <a:xfrm>
            <a:off x="1231075" y="4730425"/>
            <a:ext cx="1866900" cy="1866900"/>
          </a:xfrm>
          <a:prstGeom prst="rect">
            <a:avLst/>
          </a:prstGeom>
          <a:noFill/>
          <a:ln>
            <a:noFill/>
          </a:ln>
        </p:spPr>
      </p:pic>
      <p:pic>
        <p:nvPicPr>
          <p:cNvPr id="208" name="Google Shape;208;p8"/>
          <p:cNvPicPr preferRelativeResize="0"/>
          <p:nvPr/>
        </p:nvPicPr>
        <p:blipFill>
          <a:blip r:embed="rId8">
            <a:alphaModFix/>
          </a:blip>
          <a:stretch>
            <a:fillRect/>
          </a:stretch>
        </p:blipFill>
        <p:spPr>
          <a:xfrm>
            <a:off x="5203250" y="4966963"/>
            <a:ext cx="1571625" cy="1571625"/>
          </a:xfrm>
          <a:prstGeom prst="rect">
            <a:avLst/>
          </a:prstGeom>
          <a:noFill/>
          <a:ln>
            <a:noFill/>
          </a:ln>
        </p:spPr>
      </p:pic>
      <p:pic>
        <p:nvPicPr>
          <p:cNvPr id="209" name="Google Shape;209;p8"/>
          <p:cNvPicPr preferRelativeResize="0"/>
          <p:nvPr/>
        </p:nvPicPr>
        <p:blipFill>
          <a:blip r:embed="rId9">
            <a:alphaModFix/>
          </a:blip>
          <a:stretch>
            <a:fillRect/>
          </a:stretch>
        </p:blipFill>
        <p:spPr>
          <a:xfrm>
            <a:off x="8752550" y="4705350"/>
            <a:ext cx="2152650" cy="21526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IN"/>
              <a:t/>
            </a:r>
            <a:br>
              <a:rPr lang="en-IN"/>
            </a:br>
            <a:endParaRPr/>
          </a:p>
        </p:txBody>
      </p:sp>
      <p:sp>
        <p:nvSpPr>
          <p:cNvPr id="215" name="Google Shape;215;p9"/>
          <p:cNvSpPr txBox="1">
            <a:spLocks noGrp="1"/>
          </p:cNvSpPr>
          <p:nvPr>
            <p:ph type="body" idx="1"/>
          </p:nvPr>
        </p:nvSpPr>
        <p:spPr>
          <a:xfrm>
            <a:off x="252663" y="1825624"/>
            <a:ext cx="11634537" cy="4683459"/>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800"/>
              <a:buNone/>
            </a:pPr>
            <a:endParaRPr/>
          </a:p>
          <a:p>
            <a:pPr marL="0" lvl="0" indent="0" algn="l" rtl="0">
              <a:lnSpc>
                <a:spcPct val="90000"/>
              </a:lnSpc>
              <a:spcBef>
                <a:spcPts val="1000"/>
              </a:spcBef>
              <a:spcAft>
                <a:spcPts val="0"/>
              </a:spcAft>
              <a:buClr>
                <a:schemeClr val="dk1"/>
              </a:buClr>
              <a:buSzPts val="2800"/>
              <a:buNone/>
            </a:pPr>
            <a:endParaRPr/>
          </a:p>
        </p:txBody>
      </p:sp>
      <p:pic>
        <p:nvPicPr>
          <p:cNvPr id="216" name="Google Shape;216;p9"/>
          <p:cNvPicPr preferRelativeResize="0"/>
          <p:nvPr/>
        </p:nvPicPr>
        <p:blipFill rotWithShape="1">
          <a:blip r:embed="rId3">
            <a:alphaModFix/>
          </a:blip>
          <a:srcRect/>
          <a:stretch/>
        </p:blipFill>
        <p:spPr>
          <a:xfrm>
            <a:off x="1129468" y="206944"/>
            <a:ext cx="1680763" cy="996214"/>
          </a:xfrm>
          <a:prstGeom prst="rect">
            <a:avLst/>
          </a:prstGeom>
          <a:noFill/>
          <a:ln>
            <a:noFill/>
          </a:ln>
        </p:spPr>
      </p:pic>
      <p:pic>
        <p:nvPicPr>
          <p:cNvPr id="217" name="Google Shape;217;p9"/>
          <p:cNvPicPr preferRelativeResize="0"/>
          <p:nvPr/>
        </p:nvPicPr>
        <p:blipFill rotWithShape="1">
          <a:blip r:embed="rId4">
            <a:alphaModFix/>
          </a:blip>
          <a:srcRect/>
          <a:stretch/>
        </p:blipFill>
        <p:spPr>
          <a:xfrm>
            <a:off x="3594077" y="0"/>
            <a:ext cx="2835142" cy="1293223"/>
          </a:xfrm>
          <a:prstGeom prst="rect">
            <a:avLst/>
          </a:prstGeom>
          <a:noFill/>
          <a:ln>
            <a:noFill/>
          </a:ln>
        </p:spPr>
      </p:pic>
      <p:pic>
        <p:nvPicPr>
          <p:cNvPr id="218" name="Google Shape;218;p9"/>
          <p:cNvPicPr preferRelativeResize="0"/>
          <p:nvPr/>
        </p:nvPicPr>
        <p:blipFill rotWithShape="1">
          <a:blip r:embed="rId5">
            <a:alphaModFix/>
          </a:blip>
          <a:srcRect/>
          <a:stretch/>
        </p:blipFill>
        <p:spPr>
          <a:xfrm>
            <a:off x="7220735" y="0"/>
            <a:ext cx="1643100" cy="1251284"/>
          </a:xfrm>
          <a:prstGeom prst="rect">
            <a:avLst/>
          </a:prstGeom>
          <a:noFill/>
          <a:ln>
            <a:noFill/>
          </a:ln>
        </p:spPr>
      </p:pic>
      <p:pic>
        <p:nvPicPr>
          <p:cNvPr id="219" name="Google Shape;219;p9"/>
          <p:cNvPicPr preferRelativeResize="0"/>
          <p:nvPr/>
        </p:nvPicPr>
        <p:blipFill rotWithShape="1">
          <a:blip r:embed="rId6">
            <a:alphaModFix/>
          </a:blip>
          <a:srcRect/>
          <a:stretch/>
        </p:blipFill>
        <p:spPr>
          <a:xfrm>
            <a:off x="9488560" y="120316"/>
            <a:ext cx="1295629" cy="1295629"/>
          </a:xfrm>
          <a:prstGeom prst="rect">
            <a:avLst/>
          </a:prstGeom>
          <a:noFill/>
          <a:ln>
            <a:noFill/>
          </a:ln>
        </p:spPr>
      </p:pic>
      <p:sp>
        <p:nvSpPr>
          <p:cNvPr id="220" name="Google Shape;220;p9"/>
          <p:cNvSpPr/>
          <p:nvPr/>
        </p:nvSpPr>
        <p:spPr>
          <a:xfrm>
            <a:off x="483324" y="1244062"/>
            <a:ext cx="11194869" cy="45719"/>
          </a:xfrm>
          <a:prstGeom prst="rect">
            <a:avLst/>
          </a:prstGeom>
          <a:solidFill>
            <a:srgbClr val="1F3864"/>
          </a:solidFill>
          <a:ln w="12700" cap="flat" cmpd="sng">
            <a:solidFill>
              <a:srgbClr val="42719B"/>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p9"/>
          <p:cNvSpPr txBox="1"/>
          <p:nvPr/>
        </p:nvSpPr>
        <p:spPr>
          <a:xfrm>
            <a:off x="368300" y="1386220"/>
            <a:ext cx="11332499" cy="5192380"/>
          </a:xfrm>
          <a:prstGeom prst="rect">
            <a:avLst/>
          </a:prstGeom>
          <a:noFill/>
          <a:ln>
            <a:noFill/>
          </a:ln>
        </p:spPr>
        <p:txBody>
          <a:bodyPr spcFirstLastPara="1" wrap="square" lIns="91425" tIns="45700" rIns="91425" bIns="45700" anchor="t" anchorCtr="0">
            <a:normAutofit/>
          </a:bodyPr>
          <a:lstStyle/>
          <a:p>
            <a:pPr marL="0" marR="0" lvl="0" indent="0" algn="ctr" rtl="0">
              <a:lnSpc>
                <a:spcPct val="90000"/>
              </a:lnSpc>
              <a:spcBef>
                <a:spcPts val="0"/>
              </a:spcBef>
              <a:spcAft>
                <a:spcPts val="0"/>
              </a:spcAft>
              <a:buClr>
                <a:srgbClr val="002060"/>
              </a:buClr>
              <a:buSzPts val="2400"/>
              <a:buFont typeface="Arial"/>
              <a:buNone/>
            </a:pPr>
            <a:r>
              <a:rPr lang="en-IN" sz="2400" dirty="0">
                <a:solidFill>
                  <a:srgbClr val="002060"/>
                </a:solidFill>
                <a:latin typeface="Calibri"/>
                <a:ea typeface="Calibri"/>
                <a:cs typeface="Calibri"/>
                <a:sym typeface="Calibri"/>
              </a:rPr>
              <a:t>Validation / Testing / Analysis</a:t>
            </a:r>
            <a:endParaRPr dirty="0"/>
          </a:p>
          <a:p>
            <a:pPr lvl="0">
              <a:lnSpc>
                <a:spcPct val="90000"/>
              </a:lnSpc>
              <a:spcBef>
                <a:spcPts val="1000"/>
              </a:spcBef>
              <a:buClr>
                <a:schemeClr val="dk1"/>
              </a:buClr>
              <a:buSzPts val="2800"/>
            </a:pPr>
            <a:r>
              <a:rPr lang="en-IN" sz="2000" b="1" i="1" u="sng" dirty="0" smtClean="0">
                <a:solidFill>
                  <a:schemeClr val="tx1"/>
                </a:solidFill>
                <a:latin typeface="Calibri"/>
                <a:ea typeface="Calibri"/>
                <a:cs typeface="Calibri"/>
                <a:sym typeface="Calibri"/>
              </a:rPr>
              <a:t>Working </a:t>
            </a:r>
            <a:r>
              <a:rPr lang="en-IN" sz="2000" b="1" i="1" u="sng" dirty="0">
                <a:solidFill>
                  <a:schemeClr val="tx1"/>
                </a:solidFill>
                <a:latin typeface="Calibri"/>
                <a:ea typeface="Calibri"/>
                <a:cs typeface="Calibri"/>
                <a:sym typeface="Calibri"/>
              </a:rPr>
              <a:t>model of </a:t>
            </a:r>
            <a:r>
              <a:rPr lang="en-IN" sz="2000" b="1" i="1" u="sng" dirty="0" smtClean="0">
                <a:solidFill>
                  <a:schemeClr val="tx1"/>
                </a:solidFill>
                <a:latin typeface="Calibri"/>
                <a:ea typeface="Calibri"/>
                <a:cs typeface="Calibri"/>
                <a:sym typeface="Calibri"/>
              </a:rPr>
              <a:t>the application</a:t>
            </a:r>
            <a:r>
              <a:rPr lang="en-IN" sz="2000" b="1" i="1" dirty="0" smtClean="0">
                <a:solidFill>
                  <a:schemeClr val="tx1"/>
                </a:solidFill>
                <a:latin typeface="Calibri"/>
                <a:ea typeface="Calibri"/>
                <a:cs typeface="Calibri"/>
                <a:sym typeface="Calibri"/>
              </a:rPr>
              <a:t>                           </a:t>
            </a:r>
            <a:r>
              <a:rPr lang="en-IN" sz="2000" b="1" i="1" u="sng" dirty="0" smtClean="0">
                <a:solidFill>
                  <a:schemeClr val="tx1"/>
                </a:solidFill>
                <a:latin typeface="Calibri"/>
                <a:ea typeface="Calibri"/>
                <a:cs typeface="Calibri"/>
                <a:sym typeface="Calibri"/>
              </a:rPr>
              <a:t>Code and </a:t>
            </a:r>
            <a:r>
              <a:rPr lang="en-IN" sz="2000" b="1" i="1" u="sng" dirty="0" smtClean="0">
                <a:solidFill>
                  <a:schemeClr val="tx1"/>
                </a:solidFill>
                <a:latin typeface="Calibri"/>
                <a:ea typeface="Calibri"/>
                <a:cs typeface="Calibri"/>
                <a:sym typeface="Calibri"/>
              </a:rPr>
              <a:t>the Output</a:t>
            </a:r>
            <a:r>
              <a:rPr lang="en-IN" sz="2000" b="1" i="1" dirty="0" smtClean="0">
                <a:solidFill>
                  <a:schemeClr val="tx1"/>
                </a:solidFill>
                <a:latin typeface="Calibri"/>
                <a:ea typeface="Calibri"/>
                <a:cs typeface="Calibri"/>
                <a:sym typeface="Calibri"/>
              </a:rPr>
              <a:t>	 </a:t>
            </a:r>
            <a:r>
              <a:rPr lang="en-IN" sz="2000" b="1" i="1" dirty="0" smtClean="0">
                <a:solidFill>
                  <a:schemeClr val="tx1"/>
                </a:solidFill>
                <a:latin typeface="Calibri"/>
                <a:ea typeface="Calibri"/>
                <a:cs typeface="Calibri"/>
                <a:sym typeface="Calibri"/>
              </a:rPr>
              <a:t>              Field Implementation</a:t>
            </a:r>
            <a:endParaRPr sz="2000" b="1" i="1" u="sng" dirty="0">
              <a:solidFill>
                <a:schemeClr val="tx1"/>
              </a:solidFill>
              <a:latin typeface="Calibri"/>
              <a:ea typeface="Calibri"/>
              <a:cs typeface="Calibri"/>
              <a:sym typeface="Calibri"/>
            </a:endParaRPr>
          </a:p>
        </p:txBody>
      </p:sp>
      <p:pic>
        <p:nvPicPr>
          <p:cNvPr id="5" name="Picture 4">
            <a:extLst>
              <a:ext uri="{FF2B5EF4-FFF2-40B4-BE49-F238E27FC236}">
                <a16:creationId xmlns:a16="http://schemas.microsoft.com/office/drawing/2014/main" xmlns="" id="{E20BF342-11B0-4043-9DE9-B7D6798FE798}"/>
              </a:ext>
            </a:extLst>
          </p:cNvPr>
          <p:cNvPicPr>
            <a:picLocks noChangeAspect="1"/>
          </p:cNvPicPr>
          <p:nvPr/>
        </p:nvPicPr>
        <p:blipFill>
          <a:blip r:embed="rId7"/>
          <a:stretch>
            <a:fillRect/>
          </a:stretch>
        </p:blipFill>
        <p:spPr>
          <a:xfrm>
            <a:off x="177800" y="2222500"/>
            <a:ext cx="4445000" cy="4445000"/>
          </a:xfrm>
          <a:prstGeom prst="rect">
            <a:avLst/>
          </a:prstGeom>
        </p:spPr>
      </p:pic>
      <p:pic>
        <p:nvPicPr>
          <p:cNvPr id="7" name="Picture 6">
            <a:extLst>
              <a:ext uri="{FF2B5EF4-FFF2-40B4-BE49-F238E27FC236}">
                <a16:creationId xmlns:a16="http://schemas.microsoft.com/office/drawing/2014/main" xmlns="" id="{D89A18F9-5890-4217-83C7-6F090641DCC4}"/>
              </a:ext>
            </a:extLst>
          </p:cNvPr>
          <p:cNvPicPr>
            <a:picLocks noChangeAspect="1"/>
          </p:cNvPicPr>
          <p:nvPr/>
        </p:nvPicPr>
        <p:blipFill>
          <a:blip r:embed="rId8"/>
          <a:stretch>
            <a:fillRect/>
          </a:stretch>
        </p:blipFill>
        <p:spPr>
          <a:xfrm>
            <a:off x="4670417" y="2327946"/>
            <a:ext cx="4161753" cy="4161753"/>
          </a:xfrm>
          <a:prstGeom prst="rect">
            <a:avLst/>
          </a:prstGeom>
        </p:spPr>
      </p:pic>
      <p:pic>
        <p:nvPicPr>
          <p:cNvPr id="2050" name="Picture 2"/>
          <p:cNvPicPr>
            <a:picLocks noChangeAspect="1" noChangeArrowheads="1"/>
          </p:cNvPicPr>
          <p:nvPr/>
        </p:nvPicPr>
        <p:blipFill>
          <a:blip r:embed="rId9"/>
          <a:srcRect/>
          <a:stretch>
            <a:fillRect/>
          </a:stretch>
        </p:blipFill>
        <p:spPr bwMode="auto">
          <a:xfrm>
            <a:off x="9232900" y="2438400"/>
            <a:ext cx="2387600" cy="17907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10"/>
          <a:srcRect/>
          <a:stretch>
            <a:fillRect/>
          </a:stretch>
        </p:blipFill>
        <p:spPr bwMode="auto">
          <a:xfrm>
            <a:off x="9288462" y="4678362"/>
            <a:ext cx="2347384" cy="1760538"/>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317</TotalTime>
  <Words>772</Words>
  <Application>Microsoft Office PowerPoint</Application>
  <PresentationFormat>Custom</PresentationFormat>
  <Paragraphs>160</Paragraphs>
  <Slides>13</Slides>
  <Notes>13</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 </vt:lpstr>
      <vt:lpstr> </vt:lpstr>
      <vt:lpstr> </vt:lpstr>
      <vt:lpstr> </vt:lpstr>
      <vt:lpstr> </vt:lpstr>
      <vt:lpstr> </vt:lpstr>
      <vt:lpstr> </vt:lpstr>
      <vt:lpstr> </vt:lpstr>
      <vt:lpstr> </vt:lpstr>
      <vt:lpstr> </vt:lpstr>
      <vt:lpstr> </vt:lpstr>
      <vt:lpstr> </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VELTECH</dc:creator>
  <cp:lastModifiedBy>iot</cp:lastModifiedBy>
  <cp:revision>28</cp:revision>
  <dcterms:created xsi:type="dcterms:W3CDTF">2022-01-19T10:20:54Z</dcterms:created>
  <dcterms:modified xsi:type="dcterms:W3CDTF">2022-02-17T12:23:23Z</dcterms:modified>
</cp:coreProperties>
</file>